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86" r:id="rId2"/>
    <p:sldId id="300" r:id="rId3"/>
    <p:sldId id="359" r:id="rId4"/>
    <p:sldId id="360" r:id="rId5"/>
    <p:sldId id="301" r:id="rId6"/>
    <p:sldId id="331" r:id="rId7"/>
    <p:sldId id="332" r:id="rId8"/>
    <p:sldId id="333" r:id="rId9"/>
    <p:sldId id="334" r:id="rId10"/>
    <p:sldId id="305" r:id="rId11"/>
    <p:sldId id="306" r:id="rId12"/>
    <p:sldId id="317" r:id="rId13"/>
    <p:sldId id="361" r:id="rId14"/>
    <p:sldId id="307" r:id="rId15"/>
    <p:sldId id="289" r:id="rId16"/>
    <p:sldId id="278" r:id="rId17"/>
    <p:sldId id="290" r:id="rId18"/>
    <p:sldId id="291" r:id="rId19"/>
    <p:sldId id="325" r:id="rId20"/>
    <p:sldId id="366" r:id="rId21"/>
    <p:sldId id="367" r:id="rId22"/>
    <p:sldId id="368" r:id="rId23"/>
    <p:sldId id="363" r:id="rId24"/>
    <p:sldId id="369" r:id="rId25"/>
    <p:sldId id="328" r:id="rId26"/>
    <p:sldId id="370" r:id="rId27"/>
    <p:sldId id="329" r:id="rId28"/>
    <p:sldId id="330" r:id="rId29"/>
    <p:sldId id="351" r:id="rId30"/>
    <p:sldId id="371" r:id="rId31"/>
    <p:sldId id="342" r:id="rId32"/>
    <p:sldId id="374" r:id="rId33"/>
    <p:sldId id="375" r:id="rId34"/>
    <p:sldId id="348" r:id="rId35"/>
    <p:sldId id="349" r:id="rId36"/>
    <p:sldId id="350" r:id="rId37"/>
    <p:sldId id="357" r:id="rId38"/>
    <p:sldId id="353" r:id="rId39"/>
    <p:sldId id="364" r:id="rId40"/>
    <p:sldId id="356" r:id="rId41"/>
    <p:sldId id="358" r:id="rId42"/>
    <p:sldId id="335" r:id="rId43"/>
    <p:sldId id="365" r:id="rId44"/>
    <p:sldId id="336" r:id="rId45"/>
    <p:sldId id="372" r:id="rId46"/>
    <p:sldId id="373" r:id="rId47"/>
    <p:sldId id="337" r:id="rId48"/>
    <p:sldId id="341" r:id="rId49"/>
    <p:sldId id="30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2353" autoAdjust="0"/>
  </p:normalViewPr>
  <p:slideViewPr>
    <p:cSldViewPr>
      <p:cViewPr varScale="1">
        <p:scale>
          <a:sx n="64" d="100"/>
          <a:sy n="64" d="100"/>
        </p:scale>
        <p:origin x="-1062" y="-108"/>
      </p:cViewPr>
      <p:guideLst>
        <p:guide orient="horz" pos="2160"/>
        <p:guide pos="2880"/>
      </p:guideLst>
    </p:cSldViewPr>
  </p:slideViewPr>
  <p:outlineViewPr>
    <p:cViewPr>
      <p:scale>
        <a:sx n="33" d="100"/>
        <a:sy n="33" d="100"/>
      </p:scale>
      <p:origin x="0" y="19608"/>
    </p:cViewPr>
    <p:sldLst>
      <p:sld r:id="rId1"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CBD84-0C0C-4341-8F82-D72D6CD8577B}" type="datetimeFigureOut">
              <a:rPr lang="en-US" smtClean="0"/>
              <a:pPr/>
              <a:t>11/13/2012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20506-765B-44CA-9C7E-1136CCED61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CC6FD23-AE6C-4702-B802-05C07FBF03E8}" type="slidenum">
              <a:rPr lang="en-US"/>
              <a:pPr/>
              <a:t>1</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z="1000" dirty="0" smtClean="0">
              <a:latin typeface="Arial" charset="0"/>
              <a:ea typeface="ＭＳ Ｐゴシック" pitchFamily="-6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1EBCC-1792-43DC-853A-932E37CA8DF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Mike Cohn proposes</a:t>
            </a:r>
            <a:r>
              <a:rPr lang="en-US" baseline="0" dirty="0" smtClean="0"/>
              <a:t> this form of story naming.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Bill Wake came</a:t>
            </a:r>
            <a:r>
              <a:rPr lang="en-US" baseline="0" dirty="0" smtClean="0"/>
              <a:t> up with the INVEST model.</a:t>
            </a:r>
            <a:endParaRPr lang="en-US" dirty="0" smtClean="0"/>
          </a:p>
        </p:txBody>
      </p:sp>
      <p:sp>
        <p:nvSpPr>
          <p:cNvPr id="4" name="Slide Number Placeholder 3"/>
          <p:cNvSpPr>
            <a:spLocks noGrp="1"/>
          </p:cNvSpPr>
          <p:nvPr>
            <p:ph type="sldNum" sz="quarter" idx="10"/>
          </p:nvPr>
        </p:nvSpPr>
        <p:spPr/>
        <p:txBody>
          <a:bodyPr/>
          <a:lstStyle/>
          <a:p>
            <a:fld id="{7531EBCC-1792-43DC-853A-932E37CA8DF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1EBCC-1792-43DC-853A-932E37CA8DF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687E3F-8248-4BD2-B870-6AE144354C3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1EBCC-1792-43DC-853A-932E37CA8DF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08965D-7EA5-49EF-AF22-E3AA4F7B11A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first level where you actually commit (at the team level). You plan out what you're going to accomplish in the next iteration (a matter of weeks). You get a clear understanding on what done is (acceptance criteria).</a:t>
            </a:r>
          </a:p>
          <a:p>
            <a:endParaRPr lang="en-US" dirty="0" smtClean="0"/>
          </a:p>
          <a:p>
            <a:r>
              <a:rPr lang="en-US" dirty="0" err="1" smtClean="0"/>
              <a:t>Kanban</a:t>
            </a:r>
            <a:r>
              <a:rPr lang="en-US" dirty="0" smtClean="0"/>
              <a:t> has the potential to change thinking on this.  Pull as you need.  No estimation / commitment.</a:t>
            </a:r>
            <a:endParaRPr lang="en-US" dirty="0"/>
          </a:p>
        </p:txBody>
      </p:sp>
      <p:sp>
        <p:nvSpPr>
          <p:cNvPr id="4" name="Slide Number Placeholder 3"/>
          <p:cNvSpPr>
            <a:spLocks noGrp="1"/>
          </p:cNvSpPr>
          <p:nvPr>
            <p:ph type="sldNum" sz="quarter" idx="10"/>
          </p:nvPr>
        </p:nvSpPr>
        <p:spPr/>
        <p:txBody>
          <a:bodyPr/>
          <a:lstStyle/>
          <a:p>
            <a:fld id="{4E920506-765B-44CA-9C7E-1136CCED613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08965D-7EA5-49EF-AF22-E3AA4F7B11A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08965D-7EA5-49EF-AF22-E3AA4F7B11A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08965D-7EA5-49EF-AF22-E3AA4F7B11A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1EBCC-1792-43DC-853A-932E37CA8DF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259689-8AFE-4FC0-94D6-DDFF7DF93F52}"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B540F7-8464-424B-986D-BD4B2376D13F}"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Track velocity from iteration to iteration so you can learn from past experience.</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2C4D36-5D3C-41B0-A519-EC5F05D919F1}"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20506-765B-44CA-9C7E-1136CCED613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08965D-7EA5-49EF-AF22-E3AA4F7B11A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08965D-7EA5-49EF-AF22-E3AA4F7B11A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where individuals commit to what they're going to get done in the next day.  It helps</a:t>
            </a:r>
            <a:r>
              <a:rPr lang="en-US" baseline="0" dirty="0" smtClean="0"/>
              <a:t> to ensure that the team is communicating.  It encourages collaboration and highlights issues which are blocking the team.</a:t>
            </a:r>
            <a:endParaRPr lang="en-US" dirty="0"/>
          </a:p>
        </p:txBody>
      </p:sp>
      <p:sp>
        <p:nvSpPr>
          <p:cNvPr id="4" name="Slide Number Placeholder 3"/>
          <p:cNvSpPr>
            <a:spLocks noGrp="1"/>
          </p:cNvSpPr>
          <p:nvPr>
            <p:ph type="sldNum" sz="quarter" idx="10"/>
          </p:nvPr>
        </p:nvSpPr>
        <p:spPr/>
        <p:txBody>
          <a:bodyPr/>
          <a:lstStyle/>
          <a:p>
            <a:fld id="{4E920506-765B-44CA-9C7E-1136CCED613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Communicate and </a:t>
            </a:r>
            <a:r>
              <a:rPr lang="en-US" smtClean="0"/>
              <a:t>Get</a:t>
            </a:r>
            <a:r>
              <a:rPr lang="en-US" baseline="0" smtClean="0"/>
              <a:t> Feedback</a:t>
            </a:r>
            <a:endParaRPr lang="en-US"/>
          </a:p>
        </p:txBody>
      </p:sp>
      <p:sp>
        <p:nvSpPr>
          <p:cNvPr id="4" name="Slide Number Placeholder 3"/>
          <p:cNvSpPr>
            <a:spLocks noGrp="1"/>
          </p:cNvSpPr>
          <p:nvPr>
            <p:ph type="sldNum" sz="quarter" idx="10"/>
          </p:nvPr>
        </p:nvSpPr>
        <p:spPr/>
        <p:txBody>
          <a:bodyPr/>
          <a:lstStyle/>
          <a:p>
            <a:fld id="{4E920506-765B-44CA-9C7E-1136CCED613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20506-765B-44CA-9C7E-1136CCED613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20506-765B-44CA-9C7E-1136CCED613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20506-765B-44CA-9C7E-1136CCED613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9A600C-AE33-4662-B9BC-6C3D776F87D0}" type="slidenum">
              <a:rPr lang="en-US"/>
              <a:pPr fontAlgn="base">
                <a:spcBef>
                  <a:spcPct val="0"/>
                </a:spcBef>
                <a:spcAft>
                  <a:spcPct val="0"/>
                </a:spcAft>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20506-765B-44CA-9C7E-1136CCED613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release planning</a:t>
            </a:r>
            <a:r>
              <a:rPr lang="en-US" baseline="0" dirty="0" smtClean="0"/>
              <a:t> day itself, start with an overview to give everyone a clear picture of what you’re trying to accomplish.  Break out into individual teams to do the real work.  Get all the disciplines involved.  Cross pollinate between teams.  Bring it back together at the end so everyone knows / understands the results.</a:t>
            </a:r>
            <a:endParaRPr lang="en-US" dirty="0"/>
          </a:p>
        </p:txBody>
      </p:sp>
      <p:sp>
        <p:nvSpPr>
          <p:cNvPr id="4" name="Slide Number Placeholder 3"/>
          <p:cNvSpPr>
            <a:spLocks noGrp="1"/>
          </p:cNvSpPr>
          <p:nvPr>
            <p:ph type="sldNum" sz="quarter" idx="10"/>
          </p:nvPr>
        </p:nvSpPr>
        <p:spPr/>
        <p:txBody>
          <a:bodyPr/>
          <a:lstStyle/>
          <a:p>
            <a:fld id="{4E920506-765B-44CA-9C7E-1136CCED6130}"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96B38B-2B93-4989-A478-805E13D953C4}" type="slidenum">
              <a:rPr lang="en-US"/>
              <a:pPr/>
              <a:t>35</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dirty="0" smtClean="0"/>
              <a:t>Iteration Plan</a:t>
            </a:r>
          </a:p>
          <a:p>
            <a:pPr lvl="1"/>
            <a:r>
              <a:rPr lang="en-US" dirty="0" smtClean="0"/>
              <a:t>High level stories for each iteration</a:t>
            </a:r>
          </a:p>
          <a:p>
            <a:pPr lvl="2"/>
            <a:r>
              <a:rPr lang="en-US" dirty="0" smtClean="0"/>
              <a:t>Name based on what the user gets out of that story</a:t>
            </a:r>
          </a:p>
          <a:p>
            <a:pPr lvl="1"/>
            <a:r>
              <a:rPr lang="en-US" dirty="0" smtClean="0"/>
              <a:t>Estimates for each story</a:t>
            </a:r>
            <a:r>
              <a:rPr lang="en-US" baseline="0" dirty="0" smtClean="0"/>
              <a:t> </a:t>
            </a:r>
            <a:r>
              <a:rPr lang="en-US" dirty="0" smtClean="0"/>
              <a:t>(in terms of how many people for that iteration)</a:t>
            </a:r>
          </a:p>
          <a:p>
            <a:r>
              <a:rPr lang="en-US" dirty="0" smtClean="0"/>
              <a:t>Assumptions</a:t>
            </a:r>
          </a:p>
          <a:p>
            <a:r>
              <a:rPr lang="en-US" dirty="0" smtClean="0"/>
              <a:t>Dependencies</a:t>
            </a:r>
          </a:p>
          <a:p>
            <a:r>
              <a:rPr lang="en-US" dirty="0" smtClean="0"/>
              <a:t>Risks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1A984-6CB8-4A57-B81A-22BAE8E391EC}" type="slidenum">
              <a:rPr lang="en-US"/>
              <a:pPr/>
              <a:t>36</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dirty="0" smtClean="0"/>
              <a:t>Go through each iteration for each team and discuss:</a:t>
            </a:r>
          </a:p>
          <a:p>
            <a:pPr lvl="1"/>
            <a:r>
              <a:rPr lang="en-US" dirty="0" smtClean="0"/>
              <a:t>Iteration Stories</a:t>
            </a:r>
          </a:p>
          <a:p>
            <a:pPr lvl="1"/>
            <a:r>
              <a:rPr lang="en-US" dirty="0" smtClean="0"/>
              <a:t>Assumptions</a:t>
            </a:r>
          </a:p>
          <a:p>
            <a:pPr lvl="1"/>
            <a:r>
              <a:rPr lang="en-US" dirty="0" smtClean="0"/>
              <a:t>Dependencies</a:t>
            </a:r>
          </a:p>
          <a:p>
            <a:pPr lvl="1"/>
            <a:r>
              <a:rPr lang="en-US" dirty="0" smtClean="0"/>
              <a:t>Risks</a:t>
            </a:r>
          </a:p>
          <a:p>
            <a:r>
              <a:rPr lang="en-US" dirty="0" smtClean="0"/>
              <a:t>Are things synched up across teams?</a:t>
            </a:r>
          </a:p>
          <a:p>
            <a:r>
              <a:rPr lang="en-US" dirty="0" smtClean="0"/>
              <a:t>Are you</a:t>
            </a:r>
            <a:r>
              <a:rPr lang="en-US" baseline="0" dirty="0" smtClean="0"/>
              <a:t> </a:t>
            </a:r>
            <a:r>
              <a:rPr lang="en-US" dirty="0" smtClean="0"/>
              <a:t>attacking the most important stories?</a:t>
            </a:r>
          </a:p>
          <a:p>
            <a:r>
              <a:rPr lang="en-US" dirty="0" smtClean="0"/>
              <a:t>At the end,</a:t>
            </a:r>
            <a:r>
              <a:rPr lang="en-US" baseline="0" dirty="0" smtClean="0"/>
              <a:t> poll to find out whether the team believes in the result.  This is a good time for a fist of five.</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do it and</a:t>
            </a:r>
            <a:r>
              <a:rPr lang="en-US" baseline="0" dirty="0" smtClean="0"/>
              <a:t> forget about it.  Update frequently to keep everyone on the same page.</a:t>
            </a:r>
          </a:p>
          <a:p>
            <a:endParaRPr lang="en-US" baseline="0" dirty="0" smtClean="0"/>
          </a:p>
          <a:p>
            <a:r>
              <a:rPr lang="en-US" baseline="0" dirty="0" smtClean="0"/>
              <a:t>Backlog should be updated at least once an iteration.  Stories mapped to future iterations should be updated as well based on what you’ve learned.</a:t>
            </a:r>
            <a:endParaRPr lang="en-US" dirty="0"/>
          </a:p>
        </p:txBody>
      </p:sp>
      <p:sp>
        <p:nvSpPr>
          <p:cNvPr id="4" name="Slide Number Placeholder 3"/>
          <p:cNvSpPr>
            <a:spLocks noGrp="1"/>
          </p:cNvSpPr>
          <p:nvPr>
            <p:ph type="sldNum" sz="quarter" idx="10"/>
          </p:nvPr>
        </p:nvSpPr>
        <p:spPr/>
        <p:txBody>
          <a:bodyPr/>
          <a:lstStyle/>
          <a:p>
            <a:fld id="{4E920506-765B-44CA-9C7E-1136CCED6130}"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are not committing to individual estimates</a:t>
            </a:r>
          </a:p>
          <a:p>
            <a:r>
              <a:rPr lang="en-US" dirty="0" smtClean="0"/>
              <a:t>You are not committing to which features will be done</a:t>
            </a:r>
          </a:p>
          <a:p>
            <a:pPr lvl="1"/>
            <a:r>
              <a:rPr lang="en-US" dirty="0" smtClean="0"/>
              <a:t>You’ll learn more as you go; Priorities will change</a:t>
            </a:r>
          </a:p>
          <a:p>
            <a:pPr lvl="1"/>
            <a:r>
              <a:rPr lang="en-US" dirty="0" smtClean="0"/>
              <a:t>Those items higher in the priority list have a higher likelihood of being done</a:t>
            </a:r>
            <a:endParaRPr lang="en-US" dirty="0"/>
          </a:p>
        </p:txBody>
      </p:sp>
      <p:sp>
        <p:nvSpPr>
          <p:cNvPr id="4" name="Slide Number Placeholder 3"/>
          <p:cNvSpPr>
            <a:spLocks noGrp="1"/>
          </p:cNvSpPr>
          <p:nvPr>
            <p:ph type="sldNum" sz="quarter" idx="10"/>
          </p:nvPr>
        </p:nvSpPr>
        <p:spPr/>
        <p:txBody>
          <a:bodyPr/>
          <a:lstStyle/>
          <a:p>
            <a:fld id="{4E920506-765B-44CA-9C7E-1136CCED6130}"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20506-765B-44CA-9C7E-1136CCED6130}"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20506-765B-44CA-9C7E-1136CCED6130}"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20506-765B-44CA-9C7E-1136CCED6130}"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20506-765B-44CA-9C7E-1136CCED613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20506-765B-44CA-9C7E-1136CCED6130}"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20506-765B-44CA-9C7E-1136CCED6130}"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20506-765B-44CA-9C7E-1136CCED6130}"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20506-765B-44CA-9C7E-1136CCED6130}"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20506-765B-44CA-9C7E-1136CCED6130}"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20506-765B-44CA-9C7E-1136CCED6130}"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20506-765B-44CA-9C7E-1136CCED6130}"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1EBCC-1792-43DC-853A-932E37CA8DF3}"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1EBCC-1792-43DC-853A-932E37CA8DF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20506-765B-44CA-9C7E-1136CCED613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20506-765B-44CA-9C7E-1136CCED613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20506-765B-44CA-9C7E-1136CCED613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20506-765B-44CA-9C7E-1136CCED613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604F6BE-CC5C-4D78-A3A7-39E1013E1AAB}" type="datetime1">
              <a:rPr lang="en-US" smtClean="0"/>
              <a:pPr/>
              <a:t>11/13/2012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53CB190-B38E-4561-B693-CF608C860FF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2A57A1-6957-4B94-90D5-CFAF4CB92B01}" type="datetime1">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CB190-B38E-4561-B693-CF608C860F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626C74-24F6-49F4-AE48-7136C9102563}" type="datetime1">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CB190-B38E-4561-B693-CF608C860F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 name="Picture 6" descr="logo.jpg"/>
          <p:cNvPicPr>
            <a:picLocks noChangeAspect="1"/>
          </p:cNvPicPr>
          <p:nvPr userDrawn="1"/>
        </p:nvPicPr>
        <p:blipFill>
          <a:blip r:embed="rId2" cstate="print"/>
          <a:stretch>
            <a:fillRect/>
          </a:stretch>
        </p:blipFill>
        <p:spPr>
          <a:xfrm>
            <a:off x="4267200" y="6477000"/>
            <a:ext cx="609600" cy="265176"/>
          </a:xfrm>
          <a:prstGeom prst="rect">
            <a:avLst/>
          </a:prstGeom>
        </p:spPr>
      </p:pic>
      <p:sp>
        <p:nvSpPr>
          <p:cNvPr id="5" name="TextBox 4"/>
          <p:cNvSpPr txBox="1"/>
          <p:nvPr userDrawn="1"/>
        </p:nvSpPr>
        <p:spPr>
          <a:xfrm>
            <a:off x="3733800" y="6477000"/>
            <a:ext cx="609600" cy="253916"/>
          </a:xfrm>
          <a:prstGeom prst="rect">
            <a:avLst/>
          </a:prstGeom>
          <a:noFill/>
        </p:spPr>
        <p:txBody>
          <a:bodyPr wrap="square" rtlCol="0">
            <a:spAutoFit/>
          </a:bodyPr>
          <a:lstStyle/>
          <a:p>
            <a:r>
              <a:rPr lang="en-US" sz="1050" dirty="0" smtClean="0"/>
              <a:t>© 2012</a:t>
            </a:r>
            <a:endParaRPr lang="en-US" sz="10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112EFE8-6C44-427C-847F-8CE44BBB5565}" type="datetime1">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CB190-B38E-4561-B693-CF608C860FF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595BEA-9EF0-477B-B989-76C0B39183C6}" type="datetime1">
              <a:rPr lang="en-US" smtClean="0"/>
              <a:pPr/>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CB190-B38E-4561-B693-CF608C860F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9377F14-3CE1-4073-AC2D-C54242279585}" type="datetime1">
              <a:rPr lang="en-US" smtClean="0"/>
              <a:pPr/>
              <a:t>11/13/2012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3CB190-B38E-4561-B693-CF608C860F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8B4859-29ED-41B0-A3A6-A57451A9A5ED}" type="datetime1">
              <a:rPr lang="en-US" smtClean="0"/>
              <a:pPr/>
              <a:t>11/13/2012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3CB190-B38E-4561-B693-CF608C860F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5722D-832A-4596-B7CC-A8B9B1BA060E}" type="datetime1">
              <a:rPr lang="en-US" smtClean="0"/>
              <a:pPr/>
              <a:t>11/13/2012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3CB190-B38E-4561-B693-CF608C860F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6D0C69-4A51-4356-BA19-AC5043A4F38C}" type="datetime1">
              <a:rPr lang="en-US" smtClean="0"/>
              <a:pPr/>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CB190-B38E-4561-B693-CF608C860F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E14C9F2-1079-4981-BD56-AA44F824C9D5}" type="datetime1">
              <a:rPr lang="en-US" smtClean="0"/>
              <a:pPr/>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53CB190-B38E-4561-B693-CF608C860FF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EE0CD5-7CD1-4998-A11E-F3F17062FAEE}" type="datetime1">
              <a:rPr lang="en-US" smtClean="0"/>
              <a:pPr/>
              <a:t>11/13/2012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53CB190-B38E-4561-B693-CF608C860FF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mailto:wbodwell@planigl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pPr eaLnBrk="1" hangingPunct="1"/>
            <a:r>
              <a:rPr lang="en-US" dirty="0" smtClean="0"/>
              <a:t>Agile Project Management</a:t>
            </a:r>
          </a:p>
        </p:txBody>
      </p:sp>
      <p:pic>
        <p:nvPicPr>
          <p:cNvPr id="17412" name="Picture 4"/>
          <p:cNvPicPr>
            <a:picLocks noChangeAspect="1" noChangeArrowheads="1"/>
          </p:cNvPicPr>
          <p:nvPr/>
        </p:nvPicPr>
        <p:blipFill>
          <a:blip r:embed="rId3" cstate="print"/>
          <a:srcRect/>
          <a:stretch>
            <a:fillRect/>
          </a:stretch>
        </p:blipFill>
        <p:spPr bwMode="auto">
          <a:xfrm>
            <a:off x="827088" y="3752850"/>
            <a:ext cx="7475537" cy="2582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a:t>
            </a:r>
            <a:r>
              <a:rPr lang="en-US" baseline="0" dirty="0" smtClean="0"/>
              <a:t> It Look Like?</a:t>
            </a:r>
            <a:endParaRPr lang="en-US" dirty="0"/>
          </a:p>
        </p:txBody>
      </p:sp>
      <p:sp>
        <p:nvSpPr>
          <p:cNvPr id="3" name="Content Placeholder 2"/>
          <p:cNvSpPr>
            <a:spLocks noGrp="1"/>
          </p:cNvSpPr>
          <p:nvPr>
            <p:ph idx="1"/>
          </p:nvPr>
        </p:nvSpPr>
        <p:spPr/>
        <p:txBody>
          <a:bodyPr/>
          <a:lstStyle/>
          <a:p>
            <a:r>
              <a:rPr lang="en-US" dirty="0" smtClean="0"/>
              <a:t>Backlog</a:t>
            </a:r>
          </a:p>
          <a:p>
            <a:r>
              <a:rPr lang="en-US" dirty="0" smtClean="0"/>
              <a:t>Release</a:t>
            </a:r>
          </a:p>
          <a:p>
            <a:pPr lvl="1"/>
            <a:r>
              <a:rPr lang="en-US" dirty="0" smtClean="0"/>
              <a:t>Release</a:t>
            </a:r>
            <a:r>
              <a:rPr lang="en-US" baseline="0" dirty="0" smtClean="0"/>
              <a:t> Planning</a:t>
            </a:r>
          </a:p>
          <a:p>
            <a:pPr lvl="1"/>
            <a:r>
              <a:rPr lang="en-US" baseline="0" dirty="0" smtClean="0"/>
              <a:t>Iterations (1-4 weeks long)</a:t>
            </a:r>
          </a:p>
          <a:p>
            <a:pPr lvl="2"/>
            <a:r>
              <a:rPr lang="en-US" dirty="0" smtClean="0"/>
              <a:t>Iteration Planning</a:t>
            </a:r>
          </a:p>
          <a:p>
            <a:pPr lvl="2"/>
            <a:r>
              <a:rPr lang="en-US" dirty="0" smtClean="0"/>
              <a:t>Daily standup</a:t>
            </a:r>
          </a:p>
          <a:p>
            <a:pPr lvl="2"/>
            <a:r>
              <a:rPr lang="en-US" dirty="0" smtClean="0"/>
              <a:t>Demo</a:t>
            </a:r>
          </a:p>
          <a:p>
            <a:pPr lvl="2"/>
            <a:r>
              <a:rPr lang="en-US" dirty="0" smtClean="0"/>
              <a:t>Iteration Retrospective</a:t>
            </a:r>
          </a:p>
          <a:p>
            <a:pPr lvl="1"/>
            <a:r>
              <a:rPr lang="en-US" dirty="0" smtClean="0"/>
              <a:t>Release Retrospective</a:t>
            </a:r>
          </a:p>
        </p:txBody>
      </p:sp>
      <p:pic>
        <p:nvPicPr>
          <p:cNvPr id="3074" name="Picture 2" descr="C:\Users\Walter\AppData\Local\Microsoft\Windows\Temporary Internet Files\Content.IE5\TCTPATY4\MPj04286400000[1].jpg"/>
          <p:cNvPicPr>
            <a:picLocks noChangeAspect="1" noChangeArrowheads="1"/>
          </p:cNvPicPr>
          <p:nvPr/>
        </p:nvPicPr>
        <p:blipFill>
          <a:blip r:embed="rId3" cstate="print"/>
          <a:srcRect/>
          <a:stretch>
            <a:fillRect/>
          </a:stretch>
        </p:blipFill>
        <p:spPr bwMode="auto">
          <a:xfrm>
            <a:off x="5029200" y="2743200"/>
            <a:ext cx="3655527" cy="243150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a:t>
            </a:r>
            <a:r>
              <a:rPr lang="en-US" baseline="0" dirty="0" smtClean="0"/>
              <a:t> Backlog</a:t>
            </a:r>
            <a:endParaRPr lang="en-US" dirty="0"/>
          </a:p>
        </p:txBody>
      </p:sp>
      <p:sp>
        <p:nvSpPr>
          <p:cNvPr id="3" name="Content Placeholder 2"/>
          <p:cNvSpPr>
            <a:spLocks noGrp="1"/>
          </p:cNvSpPr>
          <p:nvPr>
            <p:ph idx="1"/>
          </p:nvPr>
        </p:nvSpPr>
        <p:spPr/>
        <p:txBody>
          <a:bodyPr>
            <a:normAutofit/>
          </a:bodyPr>
          <a:lstStyle/>
          <a:p>
            <a:r>
              <a:rPr lang="en-US" dirty="0" smtClean="0"/>
              <a:t>A ranked</a:t>
            </a:r>
            <a:r>
              <a:rPr lang="en-US" baseline="0" dirty="0" smtClean="0"/>
              <a:t> list of stories</a:t>
            </a:r>
          </a:p>
          <a:p>
            <a:r>
              <a:rPr lang="en-US" baseline="0" dirty="0" smtClean="0"/>
              <a:t>What is a story?</a:t>
            </a:r>
          </a:p>
          <a:p>
            <a:pPr lvl="1"/>
            <a:r>
              <a:rPr lang="en-US" dirty="0" smtClean="0"/>
              <a:t>A scenario that</a:t>
            </a:r>
            <a:r>
              <a:rPr lang="en-US" baseline="0" dirty="0" smtClean="0"/>
              <a:t> we must do work to implement which results in business value</a:t>
            </a:r>
          </a:p>
          <a:p>
            <a:pPr lvl="1"/>
            <a:r>
              <a:rPr lang="en-US" dirty="0" smtClean="0"/>
              <a:t>Typically in the form of: “As a &lt;type of user&gt;, I want &lt;feature&gt; so that &lt;business value&gt;”</a:t>
            </a:r>
          </a:p>
          <a:p>
            <a:pPr lvl="1"/>
            <a:r>
              <a:rPr lang="en-US" dirty="0" smtClean="0"/>
              <a:t>Good stories meet the INVEST criteria</a:t>
            </a:r>
          </a:p>
        </p:txBody>
      </p:sp>
      <p:pic>
        <p:nvPicPr>
          <p:cNvPr id="4098" name="Picture 2" descr="C:\Users\Walter\AppData\Local\Microsoft\Windows\Temporary Internet Files\Content.IE5\NZZIEUM4\MCj04239940000[1].wmf"/>
          <p:cNvPicPr>
            <a:picLocks noChangeAspect="1" noChangeArrowheads="1"/>
          </p:cNvPicPr>
          <p:nvPr/>
        </p:nvPicPr>
        <p:blipFill>
          <a:blip r:embed="rId3" cstate="print"/>
          <a:srcRect/>
          <a:stretch>
            <a:fillRect/>
          </a:stretch>
        </p:blipFill>
        <p:spPr bwMode="auto">
          <a:xfrm>
            <a:off x="6629400" y="4495800"/>
            <a:ext cx="1866900" cy="18986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a:buNone/>
            </a:pPr>
            <a:r>
              <a:rPr lang="en-US" b="1" dirty="0" smtClean="0"/>
              <a:t>Post a Job</a:t>
            </a:r>
          </a:p>
          <a:p>
            <a:r>
              <a:rPr lang="en-US" dirty="0" smtClean="0"/>
              <a:t>As a recruiter I want to be able to post a job to the web site</a:t>
            </a:r>
            <a:r>
              <a:rPr lang="en-US" baseline="0" dirty="0" smtClean="0"/>
              <a:t> so that I can generate interest in the position.</a:t>
            </a:r>
            <a:endParaRPr lang="en-US" dirty="0"/>
          </a:p>
        </p:txBody>
      </p:sp>
      <p:pic>
        <p:nvPicPr>
          <p:cNvPr id="1026" name="Picture 2" descr="C:\Users\Walter\AppData\Local\Microsoft\Windows\Temporary Internet Files\Content.IE5\27271ONT\MPj04000040000[1].jpg"/>
          <p:cNvPicPr>
            <a:picLocks noChangeAspect="1" noChangeArrowheads="1"/>
          </p:cNvPicPr>
          <p:nvPr/>
        </p:nvPicPr>
        <p:blipFill>
          <a:blip r:embed="rId3" cstate="print"/>
          <a:srcRect/>
          <a:stretch>
            <a:fillRect/>
          </a:stretch>
        </p:blipFill>
        <p:spPr bwMode="auto">
          <a:xfrm>
            <a:off x="2743200" y="3429000"/>
            <a:ext cx="2923888" cy="233911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Prioritize?</a:t>
            </a:r>
            <a:endParaRPr lang="en-US" dirty="0"/>
          </a:p>
        </p:txBody>
      </p:sp>
      <p:pic>
        <p:nvPicPr>
          <p:cNvPr id="2050" name="Picture 2" descr="http://agileexecutive.files.wordpress.com/2009/01/the-standish-group-2002-report.png"/>
          <p:cNvPicPr>
            <a:picLocks noChangeAspect="1" noChangeArrowheads="1"/>
          </p:cNvPicPr>
          <p:nvPr/>
        </p:nvPicPr>
        <p:blipFill>
          <a:blip r:embed="rId3" cstate="print"/>
          <a:srcRect/>
          <a:stretch>
            <a:fillRect/>
          </a:stretch>
        </p:blipFill>
        <p:spPr bwMode="auto">
          <a:xfrm>
            <a:off x="2057400" y="2165654"/>
            <a:ext cx="5077325" cy="421657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Prioritization Doesn’t Stop</a:t>
            </a:r>
            <a:endParaRPr lang="en-US" dirty="0"/>
          </a:p>
        </p:txBody>
      </p:sp>
      <p:sp>
        <p:nvSpPr>
          <p:cNvPr id="3" name="Content Placeholder 2"/>
          <p:cNvSpPr>
            <a:spLocks noGrp="1"/>
          </p:cNvSpPr>
          <p:nvPr>
            <p:ph idx="1"/>
          </p:nvPr>
        </p:nvSpPr>
        <p:spPr/>
        <p:txBody>
          <a:bodyPr/>
          <a:lstStyle/>
          <a:p>
            <a:r>
              <a:rPr lang="en-US" dirty="0" smtClean="0"/>
              <a:t>The product owner re-prioritizes after each iteration</a:t>
            </a:r>
          </a:p>
          <a:p>
            <a:pPr lvl="1"/>
            <a:r>
              <a:rPr lang="en-US" dirty="0" smtClean="0"/>
              <a:t>We’ve learned more about the business</a:t>
            </a:r>
          </a:p>
          <a:p>
            <a:pPr lvl="1"/>
            <a:r>
              <a:rPr lang="en-US" dirty="0" smtClean="0"/>
              <a:t>Let’s take advantage of that</a:t>
            </a:r>
          </a:p>
          <a:p>
            <a:pPr lvl="0"/>
            <a:r>
              <a:rPr lang="en-US" dirty="0" smtClean="0"/>
              <a:t>The further</a:t>
            </a:r>
            <a:r>
              <a:rPr lang="en-US" baseline="0" dirty="0" smtClean="0"/>
              <a:t> down the list something is, the less defined it will be and the less important it is to prioritize precisely</a:t>
            </a:r>
          </a:p>
        </p:txBody>
      </p:sp>
      <p:pic>
        <p:nvPicPr>
          <p:cNvPr id="11267" name="Picture 3" descr="C:\Users\Walter\AppData\Local\Microsoft\Windows\Temporary Internet Files\Content.IE5\TCTPATY4\MCj03834980000[1].wmf"/>
          <p:cNvPicPr>
            <a:picLocks noChangeAspect="1" noChangeArrowheads="1"/>
          </p:cNvPicPr>
          <p:nvPr/>
        </p:nvPicPr>
        <p:blipFill>
          <a:blip r:embed="rId3" cstate="print"/>
          <a:srcRect/>
          <a:stretch>
            <a:fillRect/>
          </a:stretch>
        </p:blipFill>
        <p:spPr bwMode="auto">
          <a:xfrm>
            <a:off x="4800600" y="4267200"/>
            <a:ext cx="1290218" cy="182331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152400" y="228600"/>
            <a:ext cx="8610600" cy="609600"/>
          </a:xfrm>
        </p:spPr>
        <p:txBody>
          <a:bodyPr>
            <a:normAutofit fontScale="90000"/>
          </a:bodyPr>
          <a:lstStyle/>
          <a:p>
            <a:pPr eaLnBrk="1" hangingPunct="1"/>
            <a:r>
              <a:rPr lang="en-US" dirty="0" smtClean="0"/>
              <a:t>What Does an Iteration Look Like?</a:t>
            </a:r>
          </a:p>
        </p:txBody>
      </p:sp>
      <p:sp>
        <p:nvSpPr>
          <p:cNvPr id="51204" name="AutoShape 33"/>
          <p:cNvSpPr>
            <a:spLocks noChangeArrowheads="1"/>
          </p:cNvSpPr>
          <p:nvPr/>
        </p:nvSpPr>
        <p:spPr bwMode="auto">
          <a:xfrm>
            <a:off x="5824538" y="3798888"/>
            <a:ext cx="1066800" cy="758825"/>
          </a:xfrm>
          <a:prstGeom prst="rightArrow">
            <a:avLst>
              <a:gd name="adj1" fmla="val 50000"/>
              <a:gd name="adj2" fmla="val 35146"/>
            </a:avLst>
          </a:prstGeom>
          <a:solidFill>
            <a:srgbClr val="0000FF"/>
          </a:solidFill>
          <a:ln w="31750">
            <a:solidFill>
              <a:schemeClr val="tx1"/>
            </a:solidFill>
            <a:miter lim="800000"/>
            <a:headEnd/>
            <a:tailEnd/>
          </a:ln>
        </p:spPr>
        <p:txBody>
          <a:bodyPr wrap="none" anchor="ctr"/>
          <a:lstStyle/>
          <a:p>
            <a:endParaRPr lang="en-US" sz="1800">
              <a:latin typeface="Tahoma" pitchFamily="-65" charset="0"/>
            </a:endParaRPr>
          </a:p>
        </p:txBody>
      </p:sp>
      <p:sp>
        <p:nvSpPr>
          <p:cNvPr id="51205" name="Rectangle 34"/>
          <p:cNvSpPr>
            <a:spLocks noChangeArrowheads="1"/>
          </p:cNvSpPr>
          <p:nvPr/>
        </p:nvSpPr>
        <p:spPr bwMode="auto">
          <a:xfrm>
            <a:off x="4529138" y="4008438"/>
            <a:ext cx="838200" cy="381000"/>
          </a:xfrm>
          <a:prstGeom prst="rect">
            <a:avLst/>
          </a:prstGeom>
          <a:solidFill>
            <a:srgbClr val="0000FF"/>
          </a:solidFill>
          <a:ln w="31750">
            <a:solidFill>
              <a:schemeClr val="tx1"/>
            </a:solidFill>
            <a:miter lim="800000"/>
            <a:headEnd/>
            <a:tailEnd/>
          </a:ln>
        </p:spPr>
        <p:txBody>
          <a:bodyPr wrap="none" anchor="ctr"/>
          <a:lstStyle/>
          <a:p>
            <a:endParaRPr lang="en-US" sz="1800">
              <a:latin typeface="Tahoma" pitchFamily="-65" charset="0"/>
            </a:endParaRPr>
          </a:p>
        </p:txBody>
      </p:sp>
      <p:sp>
        <p:nvSpPr>
          <p:cNvPr id="51206" name="AutoShape 35"/>
          <p:cNvSpPr>
            <a:spLocks noChangeArrowheads="1"/>
          </p:cNvSpPr>
          <p:nvPr/>
        </p:nvSpPr>
        <p:spPr bwMode="auto">
          <a:xfrm rot="6109147" flipH="1" flipV="1">
            <a:off x="3929063" y="1065213"/>
            <a:ext cx="1981200" cy="1752600"/>
          </a:xfrm>
          <a:custGeom>
            <a:avLst/>
            <a:gdLst>
              <a:gd name="T0" fmla="*/ 2147483647 w 21600"/>
              <a:gd name="T1" fmla="*/ 1312477270 h 21600"/>
              <a:gd name="T2" fmla="*/ 141213313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040" y="17756"/>
                </a:moveTo>
                <a:cubicBezTo>
                  <a:pt x="16744" y="16496"/>
                  <a:pt x="18474" y="13783"/>
                  <a:pt x="18474" y="10800"/>
                </a:cubicBezTo>
                <a:cubicBezTo>
                  <a:pt x="18474" y="6561"/>
                  <a:pt x="15038" y="3126"/>
                  <a:pt x="10800" y="3126"/>
                </a:cubicBezTo>
                <a:cubicBezTo>
                  <a:pt x="7268" y="3125"/>
                  <a:pt x="4192" y="5536"/>
                  <a:pt x="3348" y="8965"/>
                </a:cubicBezTo>
                <a:lnTo>
                  <a:pt x="313" y="8218"/>
                </a:lnTo>
                <a:cubicBezTo>
                  <a:pt x="1501" y="3392"/>
                  <a:pt x="5829" y="-1"/>
                  <a:pt x="10800" y="0"/>
                </a:cubicBezTo>
                <a:cubicBezTo>
                  <a:pt x="16764" y="0"/>
                  <a:pt x="21600" y="4835"/>
                  <a:pt x="21600" y="10800"/>
                </a:cubicBezTo>
                <a:cubicBezTo>
                  <a:pt x="21600" y="14998"/>
                  <a:pt x="19166" y="18816"/>
                  <a:pt x="15360" y="20589"/>
                </a:cubicBezTo>
                <a:lnTo>
                  <a:pt x="16500" y="23037"/>
                </a:lnTo>
                <a:lnTo>
                  <a:pt x="10836" y="20972"/>
                </a:lnTo>
                <a:lnTo>
                  <a:pt x="12900" y="15308"/>
                </a:lnTo>
                <a:lnTo>
                  <a:pt x="14040" y="17756"/>
                </a:lnTo>
                <a:close/>
              </a:path>
            </a:pathLst>
          </a:custGeom>
          <a:solidFill>
            <a:srgbClr val="008000"/>
          </a:solidFill>
          <a:ln w="31750">
            <a:solidFill>
              <a:schemeClr val="tx1"/>
            </a:solidFill>
            <a:miter lim="800000"/>
            <a:headEnd/>
            <a:tailEnd/>
          </a:ln>
        </p:spPr>
        <p:txBody>
          <a:bodyPr vert="eaVert" wrap="none" anchor="ctr"/>
          <a:lstStyle/>
          <a:p>
            <a:endParaRPr lang="en-US" sz="1800">
              <a:latin typeface="Tahoma" pitchFamily="-65" charset="0"/>
            </a:endParaRPr>
          </a:p>
        </p:txBody>
      </p:sp>
      <p:sp>
        <p:nvSpPr>
          <p:cNvPr id="51207" name="AutoShape 37"/>
          <p:cNvSpPr>
            <a:spLocks noChangeAspect="1" noChangeArrowheads="1"/>
          </p:cNvSpPr>
          <p:nvPr/>
        </p:nvSpPr>
        <p:spPr bwMode="auto">
          <a:xfrm>
            <a:off x="1076325" y="4799013"/>
            <a:ext cx="1300163" cy="731837"/>
          </a:xfrm>
          <a:prstGeom prst="cube">
            <a:avLst>
              <a:gd name="adj" fmla="val 25000"/>
            </a:avLst>
          </a:prstGeom>
          <a:solidFill>
            <a:srgbClr val="99CCFF"/>
          </a:solidFill>
          <a:ln w="31750">
            <a:solidFill>
              <a:srgbClr val="006CD8"/>
            </a:solidFill>
            <a:miter lim="800000"/>
            <a:headEnd/>
            <a:tailEnd/>
          </a:ln>
        </p:spPr>
        <p:txBody>
          <a:bodyPr wrap="none" anchor="ctr"/>
          <a:lstStyle/>
          <a:p>
            <a:endParaRPr lang="en-US" sz="1800">
              <a:latin typeface="Tahoma" pitchFamily="-65" charset="0"/>
            </a:endParaRPr>
          </a:p>
        </p:txBody>
      </p:sp>
      <p:sp>
        <p:nvSpPr>
          <p:cNvPr id="51208" name="AutoShape 39"/>
          <p:cNvSpPr>
            <a:spLocks noChangeAspect="1" noChangeArrowheads="1"/>
          </p:cNvSpPr>
          <p:nvPr/>
        </p:nvSpPr>
        <p:spPr bwMode="auto">
          <a:xfrm>
            <a:off x="1390650" y="3948113"/>
            <a:ext cx="919163" cy="517525"/>
          </a:xfrm>
          <a:prstGeom prst="cube">
            <a:avLst>
              <a:gd name="adj" fmla="val 25000"/>
            </a:avLst>
          </a:prstGeom>
          <a:solidFill>
            <a:srgbClr val="CCFFFF"/>
          </a:solidFill>
          <a:ln w="31750">
            <a:solidFill>
              <a:srgbClr val="336666"/>
            </a:solidFill>
            <a:miter lim="800000"/>
            <a:headEnd/>
            <a:tailEnd/>
          </a:ln>
        </p:spPr>
        <p:txBody>
          <a:bodyPr wrap="none" anchor="ctr"/>
          <a:lstStyle/>
          <a:p>
            <a:endParaRPr lang="en-US" sz="1800">
              <a:latin typeface="Tahoma" pitchFamily="-65" charset="0"/>
            </a:endParaRPr>
          </a:p>
        </p:txBody>
      </p:sp>
      <p:grpSp>
        <p:nvGrpSpPr>
          <p:cNvPr id="32" name="Group 31"/>
          <p:cNvGrpSpPr/>
          <p:nvPr/>
        </p:nvGrpSpPr>
        <p:grpSpPr>
          <a:xfrm>
            <a:off x="3538538" y="3865563"/>
            <a:ext cx="895350" cy="665162"/>
            <a:chOff x="3538538" y="3865563"/>
            <a:chExt cx="895350" cy="665162"/>
          </a:xfrm>
        </p:grpSpPr>
        <p:sp>
          <p:nvSpPr>
            <p:cNvPr id="51228" name="AutoShape 41"/>
            <p:cNvSpPr>
              <a:spLocks noChangeAspect="1" noChangeArrowheads="1"/>
            </p:cNvSpPr>
            <p:nvPr/>
          </p:nvSpPr>
          <p:spPr bwMode="auto">
            <a:xfrm>
              <a:off x="3691079" y="4168311"/>
              <a:ext cx="742809" cy="362414"/>
            </a:xfrm>
            <a:prstGeom prst="cube">
              <a:avLst>
                <a:gd name="adj" fmla="val 81991"/>
              </a:avLst>
            </a:prstGeom>
            <a:solidFill>
              <a:srgbClr val="CCFFFF"/>
            </a:solidFill>
            <a:ln w="31750">
              <a:solidFill>
                <a:srgbClr val="336666"/>
              </a:solidFill>
              <a:miter lim="800000"/>
              <a:headEnd/>
              <a:tailEnd/>
            </a:ln>
          </p:spPr>
          <p:txBody>
            <a:bodyPr wrap="none" anchor="ctr"/>
            <a:lstStyle/>
            <a:p>
              <a:endParaRPr lang="en-US" sz="1800">
                <a:latin typeface="Tahoma" pitchFamily="-65" charset="0"/>
              </a:endParaRPr>
            </a:p>
          </p:txBody>
        </p:sp>
        <p:sp>
          <p:nvSpPr>
            <p:cNvPr id="51229" name="AutoShape 42"/>
            <p:cNvSpPr>
              <a:spLocks noChangeAspect="1" noChangeArrowheads="1"/>
            </p:cNvSpPr>
            <p:nvPr/>
          </p:nvSpPr>
          <p:spPr bwMode="auto">
            <a:xfrm>
              <a:off x="3640232" y="4067763"/>
              <a:ext cx="742809" cy="362414"/>
            </a:xfrm>
            <a:prstGeom prst="cube">
              <a:avLst>
                <a:gd name="adj" fmla="val 81991"/>
              </a:avLst>
            </a:prstGeom>
            <a:solidFill>
              <a:srgbClr val="CCFFFF"/>
            </a:solidFill>
            <a:ln w="31750">
              <a:solidFill>
                <a:srgbClr val="336666"/>
              </a:solidFill>
              <a:miter lim="800000"/>
              <a:headEnd/>
              <a:tailEnd/>
            </a:ln>
          </p:spPr>
          <p:txBody>
            <a:bodyPr wrap="none" anchor="ctr"/>
            <a:lstStyle/>
            <a:p>
              <a:endParaRPr lang="en-US" sz="1800">
                <a:latin typeface="Tahoma" pitchFamily="-65" charset="0"/>
              </a:endParaRPr>
            </a:p>
          </p:txBody>
        </p:sp>
        <p:sp>
          <p:nvSpPr>
            <p:cNvPr id="51230" name="AutoShape 43"/>
            <p:cNvSpPr>
              <a:spLocks noChangeAspect="1" noChangeArrowheads="1"/>
            </p:cNvSpPr>
            <p:nvPr/>
          </p:nvSpPr>
          <p:spPr bwMode="auto">
            <a:xfrm>
              <a:off x="3589385" y="3967216"/>
              <a:ext cx="742809" cy="362414"/>
            </a:xfrm>
            <a:prstGeom prst="cube">
              <a:avLst>
                <a:gd name="adj" fmla="val 81991"/>
              </a:avLst>
            </a:prstGeom>
            <a:solidFill>
              <a:srgbClr val="CCFFFF"/>
            </a:solidFill>
            <a:ln w="31750">
              <a:solidFill>
                <a:srgbClr val="336666"/>
              </a:solidFill>
              <a:miter lim="800000"/>
              <a:headEnd/>
              <a:tailEnd/>
            </a:ln>
          </p:spPr>
          <p:txBody>
            <a:bodyPr wrap="none" anchor="ctr"/>
            <a:lstStyle/>
            <a:p>
              <a:endParaRPr lang="en-US" sz="1800">
                <a:latin typeface="Tahoma" pitchFamily="-65" charset="0"/>
              </a:endParaRPr>
            </a:p>
          </p:txBody>
        </p:sp>
        <p:sp>
          <p:nvSpPr>
            <p:cNvPr id="51231" name="AutoShape 44"/>
            <p:cNvSpPr>
              <a:spLocks noChangeAspect="1" noChangeArrowheads="1"/>
            </p:cNvSpPr>
            <p:nvPr/>
          </p:nvSpPr>
          <p:spPr bwMode="auto">
            <a:xfrm>
              <a:off x="3538538" y="3865563"/>
              <a:ext cx="742809" cy="362414"/>
            </a:xfrm>
            <a:prstGeom prst="cube">
              <a:avLst>
                <a:gd name="adj" fmla="val 81991"/>
              </a:avLst>
            </a:prstGeom>
            <a:solidFill>
              <a:srgbClr val="CCFFFF"/>
            </a:solidFill>
            <a:ln w="31750">
              <a:solidFill>
                <a:srgbClr val="336666"/>
              </a:solidFill>
              <a:miter lim="800000"/>
              <a:headEnd/>
              <a:tailEnd/>
            </a:ln>
          </p:spPr>
          <p:txBody>
            <a:bodyPr wrap="none" anchor="ctr"/>
            <a:lstStyle/>
            <a:p>
              <a:endParaRPr lang="en-US" sz="1800">
                <a:latin typeface="Tahoma" pitchFamily="-65" charset="0"/>
              </a:endParaRPr>
            </a:p>
          </p:txBody>
        </p:sp>
      </p:grpSp>
      <p:sp>
        <p:nvSpPr>
          <p:cNvPr id="51210" name="Text Box 45"/>
          <p:cNvSpPr txBox="1">
            <a:spLocks noChangeArrowheads="1"/>
          </p:cNvSpPr>
          <p:nvPr/>
        </p:nvSpPr>
        <p:spPr bwMode="auto">
          <a:xfrm>
            <a:off x="4852988" y="2787650"/>
            <a:ext cx="1154112" cy="708025"/>
          </a:xfrm>
          <a:prstGeom prst="rect">
            <a:avLst/>
          </a:prstGeom>
          <a:noFill/>
          <a:ln w="31750">
            <a:noFill/>
            <a:miter lim="800000"/>
            <a:headEnd/>
            <a:tailEnd/>
          </a:ln>
        </p:spPr>
        <p:txBody>
          <a:bodyPr wrap="none">
            <a:spAutoFit/>
          </a:bodyPr>
          <a:lstStyle/>
          <a:p>
            <a:pPr algn="ctr" eaLnBrk="1" hangingPunct="1">
              <a:spcBef>
                <a:spcPct val="50000"/>
              </a:spcBef>
            </a:pPr>
            <a:r>
              <a:rPr lang="en-US" sz="1600" dirty="0"/>
              <a:t>1</a:t>
            </a:r>
            <a:r>
              <a:rPr lang="en-US" sz="1600" dirty="0" smtClean="0"/>
              <a:t> week</a:t>
            </a:r>
            <a:endParaRPr lang="en-US" sz="1600" dirty="0"/>
          </a:p>
          <a:p>
            <a:pPr algn="ctr" eaLnBrk="1" hangingPunct="1">
              <a:spcBef>
                <a:spcPct val="50000"/>
              </a:spcBef>
            </a:pPr>
            <a:r>
              <a:rPr lang="en-US" sz="1600" dirty="0"/>
              <a:t>to 1 month</a:t>
            </a:r>
          </a:p>
        </p:txBody>
      </p:sp>
      <p:sp>
        <p:nvSpPr>
          <p:cNvPr id="51211" name="Text Box 46"/>
          <p:cNvSpPr txBox="1">
            <a:spLocks noChangeArrowheads="1"/>
          </p:cNvSpPr>
          <p:nvPr/>
        </p:nvSpPr>
        <p:spPr bwMode="auto">
          <a:xfrm>
            <a:off x="4400550" y="1695450"/>
            <a:ext cx="974725" cy="336550"/>
          </a:xfrm>
          <a:prstGeom prst="rect">
            <a:avLst/>
          </a:prstGeom>
          <a:noFill/>
          <a:ln w="31750">
            <a:noFill/>
            <a:miter lim="800000"/>
            <a:headEnd/>
            <a:tailEnd/>
          </a:ln>
        </p:spPr>
        <p:txBody>
          <a:bodyPr wrap="none">
            <a:spAutoFit/>
          </a:bodyPr>
          <a:lstStyle/>
          <a:p>
            <a:pPr algn="ctr" eaLnBrk="1" hangingPunct="1">
              <a:spcBef>
                <a:spcPct val="50000"/>
              </a:spcBef>
            </a:pPr>
            <a:r>
              <a:rPr lang="en-US" sz="1600"/>
              <a:t>24 hours</a:t>
            </a:r>
          </a:p>
        </p:txBody>
      </p:sp>
      <p:sp>
        <p:nvSpPr>
          <p:cNvPr id="51212" name="AutoShape 47"/>
          <p:cNvSpPr>
            <a:spLocks noChangeArrowheads="1"/>
          </p:cNvSpPr>
          <p:nvPr/>
        </p:nvSpPr>
        <p:spPr bwMode="auto">
          <a:xfrm rot="15490853" flipV="1">
            <a:off x="4310857" y="2188369"/>
            <a:ext cx="2312987" cy="20859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273" y="17146"/>
                </a:moveTo>
                <a:cubicBezTo>
                  <a:pt x="8351" y="17746"/>
                  <a:pt x="9565" y="18061"/>
                  <a:pt x="10800" y="18061"/>
                </a:cubicBezTo>
                <a:cubicBezTo>
                  <a:pt x="14810" y="18061"/>
                  <a:pt x="18061" y="14810"/>
                  <a:pt x="18061" y="10800"/>
                </a:cubicBezTo>
                <a:cubicBezTo>
                  <a:pt x="18061" y="6789"/>
                  <a:pt x="14810" y="3539"/>
                  <a:pt x="10800" y="3539"/>
                </a:cubicBezTo>
                <a:cubicBezTo>
                  <a:pt x="6789" y="3539"/>
                  <a:pt x="3539" y="6789"/>
                  <a:pt x="3539" y="10800"/>
                </a:cubicBezTo>
                <a:cubicBezTo>
                  <a:pt x="3538" y="11333"/>
                  <a:pt x="3597" y="11866"/>
                  <a:pt x="3714" y="12386"/>
                </a:cubicBezTo>
                <a:lnTo>
                  <a:pt x="261" y="13160"/>
                </a:lnTo>
                <a:cubicBezTo>
                  <a:pt x="87" y="12385"/>
                  <a:pt x="0" y="11594"/>
                  <a:pt x="0" y="10800"/>
                </a:cubicBezTo>
                <a:cubicBezTo>
                  <a:pt x="0" y="4835"/>
                  <a:pt x="4835" y="0"/>
                  <a:pt x="10800" y="0"/>
                </a:cubicBezTo>
                <a:cubicBezTo>
                  <a:pt x="16764" y="0"/>
                  <a:pt x="21600" y="4835"/>
                  <a:pt x="21600" y="10800"/>
                </a:cubicBezTo>
                <a:cubicBezTo>
                  <a:pt x="21600" y="16764"/>
                  <a:pt x="16764" y="21600"/>
                  <a:pt x="10800" y="21600"/>
                </a:cubicBezTo>
                <a:cubicBezTo>
                  <a:pt x="8964" y="21600"/>
                  <a:pt x="7158" y="21132"/>
                  <a:pt x="5554" y="20240"/>
                </a:cubicBezTo>
                <a:lnTo>
                  <a:pt x="4242" y="22600"/>
                </a:lnTo>
                <a:lnTo>
                  <a:pt x="2505" y="16523"/>
                </a:lnTo>
                <a:lnTo>
                  <a:pt x="8584" y="14786"/>
                </a:lnTo>
                <a:lnTo>
                  <a:pt x="7273" y="17146"/>
                </a:lnTo>
                <a:close/>
              </a:path>
            </a:pathLst>
          </a:custGeom>
          <a:solidFill>
            <a:srgbClr val="0000FF"/>
          </a:solidFill>
          <a:ln w="31750">
            <a:solidFill>
              <a:schemeClr val="tx1"/>
            </a:solidFill>
            <a:miter lim="800000"/>
            <a:headEnd/>
            <a:tailEnd/>
          </a:ln>
        </p:spPr>
        <p:txBody>
          <a:bodyPr rot="10800000" vert="eaVert" wrap="none" anchor="ctr"/>
          <a:lstStyle/>
          <a:p>
            <a:endParaRPr lang="en-US" sz="1800">
              <a:latin typeface="Tahoma" pitchFamily="-65" charset="0"/>
            </a:endParaRPr>
          </a:p>
        </p:txBody>
      </p:sp>
      <p:sp>
        <p:nvSpPr>
          <p:cNvPr id="51213" name="AutoShape 48"/>
          <p:cNvSpPr>
            <a:spLocks noChangeArrowheads="1"/>
          </p:cNvSpPr>
          <p:nvPr/>
        </p:nvSpPr>
        <p:spPr bwMode="auto">
          <a:xfrm>
            <a:off x="2395538" y="3798888"/>
            <a:ext cx="1066800" cy="758825"/>
          </a:xfrm>
          <a:prstGeom prst="rightArrow">
            <a:avLst>
              <a:gd name="adj1" fmla="val 50000"/>
              <a:gd name="adj2" fmla="val 35146"/>
            </a:avLst>
          </a:prstGeom>
          <a:solidFill>
            <a:schemeClr val="accent1"/>
          </a:solidFill>
          <a:ln w="31750">
            <a:solidFill>
              <a:schemeClr val="tx1"/>
            </a:solidFill>
            <a:miter lim="800000"/>
            <a:headEnd/>
            <a:tailEnd/>
          </a:ln>
        </p:spPr>
        <p:txBody>
          <a:bodyPr wrap="none" anchor="ctr"/>
          <a:lstStyle/>
          <a:p>
            <a:endParaRPr lang="en-US" sz="1800">
              <a:latin typeface="Tahoma" pitchFamily="-65" charset="0"/>
            </a:endParaRPr>
          </a:p>
        </p:txBody>
      </p:sp>
      <p:sp>
        <p:nvSpPr>
          <p:cNvPr id="51214" name="AutoShape 49"/>
          <p:cNvSpPr>
            <a:spLocks noChangeAspect="1" noChangeArrowheads="1"/>
          </p:cNvSpPr>
          <p:nvPr/>
        </p:nvSpPr>
        <p:spPr bwMode="auto">
          <a:xfrm>
            <a:off x="6962775" y="3941763"/>
            <a:ext cx="919163" cy="517525"/>
          </a:xfrm>
          <a:prstGeom prst="cube">
            <a:avLst>
              <a:gd name="adj" fmla="val 25000"/>
            </a:avLst>
          </a:prstGeom>
          <a:solidFill>
            <a:srgbClr val="FFFFFF"/>
          </a:solidFill>
          <a:ln w="31750">
            <a:solidFill>
              <a:schemeClr val="tx1"/>
            </a:solidFill>
            <a:miter lim="800000"/>
            <a:headEnd/>
            <a:tailEnd/>
          </a:ln>
        </p:spPr>
        <p:txBody>
          <a:bodyPr wrap="none" anchor="ctr"/>
          <a:lstStyle/>
          <a:p>
            <a:endParaRPr lang="en-US" sz="1800">
              <a:latin typeface="Tahoma" pitchFamily="-65" charset="0"/>
            </a:endParaRPr>
          </a:p>
        </p:txBody>
      </p:sp>
      <p:sp>
        <p:nvSpPr>
          <p:cNvPr id="51215" name="Text Box 51"/>
          <p:cNvSpPr txBox="1">
            <a:spLocks noChangeArrowheads="1"/>
          </p:cNvSpPr>
          <p:nvPr/>
        </p:nvSpPr>
        <p:spPr bwMode="auto">
          <a:xfrm>
            <a:off x="2395538" y="4846638"/>
            <a:ext cx="3041650" cy="581025"/>
          </a:xfrm>
          <a:prstGeom prst="rect">
            <a:avLst/>
          </a:prstGeom>
          <a:noFill/>
          <a:ln w="31750">
            <a:noFill/>
            <a:miter lim="800000"/>
            <a:headEnd/>
            <a:tailEnd/>
          </a:ln>
        </p:spPr>
        <p:txBody>
          <a:bodyPr wrap="none">
            <a:spAutoFit/>
          </a:bodyPr>
          <a:lstStyle/>
          <a:p>
            <a:pPr eaLnBrk="1" hangingPunct="1"/>
            <a:r>
              <a:rPr lang="en-US" sz="1600" b="1"/>
              <a:t>Product Backlog</a:t>
            </a:r>
          </a:p>
          <a:p>
            <a:pPr eaLnBrk="1" hangingPunct="1"/>
            <a:r>
              <a:rPr lang="en-US" sz="1600"/>
              <a:t>As prioritized by Product Owner</a:t>
            </a:r>
          </a:p>
        </p:txBody>
      </p:sp>
      <p:sp>
        <p:nvSpPr>
          <p:cNvPr id="51216" name="Text Box 52"/>
          <p:cNvSpPr txBox="1">
            <a:spLocks noChangeArrowheads="1"/>
          </p:cNvSpPr>
          <p:nvPr/>
        </p:nvSpPr>
        <p:spPr bwMode="auto">
          <a:xfrm>
            <a:off x="1023938" y="3608388"/>
            <a:ext cx="1867627" cy="338554"/>
          </a:xfrm>
          <a:prstGeom prst="rect">
            <a:avLst/>
          </a:prstGeom>
          <a:noFill/>
          <a:ln w="31750">
            <a:noFill/>
            <a:miter lim="800000"/>
            <a:headEnd/>
            <a:tailEnd/>
          </a:ln>
        </p:spPr>
        <p:txBody>
          <a:bodyPr wrap="none">
            <a:spAutoFit/>
          </a:bodyPr>
          <a:lstStyle/>
          <a:p>
            <a:pPr eaLnBrk="1" hangingPunct="1"/>
            <a:r>
              <a:rPr lang="en-US" sz="1600" b="1" dirty="0" smtClean="0"/>
              <a:t>Iteration </a:t>
            </a:r>
            <a:r>
              <a:rPr lang="en-US" sz="1600" b="1" dirty="0"/>
              <a:t>Backlog</a:t>
            </a:r>
          </a:p>
        </p:txBody>
      </p:sp>
      <p:sp>
        <p:nvSpPr>
          <p:cNvPr id="51217" name="Text Box 53"/>
          <p:cNvSpPr txBox="1">
            <a:spLocks noChangeArrowheads="1"/>
          </p:cNvSpPr>
          <p:nvPr/>
        </p:nvSpPr>
        <p:spPr bwMode="auto">
          <a:xfrm>
            <a:off x="3005138" y="3065463"/>
            <a:ext cx="1436687" cy="825500"/>
          </a:xfrm>
          <a:prstGeom prst="rect">
            <a:avLst/>
          </a:prstGeom>
          <a:noFill/>
          <a:ln w="31750">
            <a:noFill/>
            <a:miter lim="800000"/>
            <a:headEnd/>
            <a:tailEnd/>
          </a:ln>
        </p:spPr>
        <p:txBody>
          <a:bodyPr wrap="none">
            <a:spAutoFit/>
          </a:bodyPr>
          <a:lstStyle/>
          <a:p>
            <a:pPr algn="ctr" eaLnBrk="1" hangingPunct="1"/>
            <a:r>
              <a:rPr lang="en-US" sz="1600"/>
              <a:t>Backlog tasks</a:t>
            </a:r>
          </a:p>
          <a:p>
            <a:pPr algn="ctr" eaLnBrk="1" hangingPunct="1"/>
            <a:r>
              <a:rPr lang="en-US" sz="1600"/>
              <a:t>expanded</a:t>
            </a:r>
          </a:p>
          <a:p>
            <a:pPr algn="ctr" eaLnBrk="1" hangingPunct="1"/>
            <a:r>
              <a:rPr lang="en-US" sz="1600"/>
              <a:t>by team</a:t>
            </a:r>
          </a:p>
        </p:txBody>
      </p:sp>
      <p:sp>
        <p:nvSpPr>
          <p:cNvPr id="51218" name="Text Box 54"/>
          <p:cNvSpPr txBox="1">
            <a:spLocks noChangeArrowheads="1"/>
          </p:cNvSpPr>
          <p:nvPr/>
        </p:nvSpPr>
        <p:spPr bwMode="auto">
          <a:xfrm>
            <a:off x="6430963" y="4570413"/>
            <a:ext cx="2076450" cy="581025"/>
          </a:xfrm>
          <a:prstGeom prst="rect">
            <a:avLst/>
          </a:prstGeom>
          <a:noFill/>
          <a:ln w="31750">
            <a:noFill/>
            <a:miter lim="800000"/>
            <a:headEnd/>
            <a:tailEnd/>
          </a:ln>
        </p:spPr>
        <p:txBody>
          <a:bodyPr wrap="none">
            <a:spAutoFit/>
          </a:bodyPr>
          <a:lstStyle/>
          <a:p>
            <a:pPr algn="ctr" eaLnBrk="1" hangingPunct="1"/>
            <a:r>
              <a:rPr lang="en-US" sz="1600"/>
              <a:t>Potentially Shippable</a:t>
            </a:r>
          </a:p>
          <a:p>
            <a:pPr algn="ctr" eaLnBrk="1" hangingPunct="1"/>
            <a:r>
              <a:rPr lang="en-US" sz="1600"/>
              <a:t>Product Increment</a:t>
            </a:r>
          </a:p>
        </p:txBody>
      </p:sp>
      <p:sp>
        <p:nvSpPr>
          <p:cNvPr id="51219" name="Text Box 55"/>
          <p:cNvSpPr txBox="1">
            <a:spLocks noChangeArrowheads="1"/>
          </p:cNvSpPr>
          <p:nvPr/>
        </p:nvSpPr>
        <p:spPr bwMode="auto">
          <a:xfrm>
            <a:off x="1447800" y="981075"/>
            <a:ext cx="2527300" cy="984885"/>
          </a:xfrm>
          <a:prstGeom prst="rect">
            <a:avLst/>
          </a:prstGeom>
          <a:noFill/>
          <a:ln w="31750">
            <a:solidFill>
              <a:schemeClr val="tx1"/>
            </a:solidFill>
            <a:miter lim="800000"/>
            <a:headEnd/>
            <a:tailEnd/>
          </a:ln>
        </p:spPr>
        <p:txBody>
          <a:bodyPr wrap="square">
            <a:spAutoFit/>
          </a:bodyPr>
          <a:lstStyle/>
          <a:p>
            <a:pPr marL="168275" indent="-168275" eaLnBrk="1" hangingPunct="1"/>
            <a:r>
              <a:rPr lang="en-US" sz="1600" b="1" dirty="0"/>
              <a:t>Daily </a:t>
            </a:r>
            <a:r>
              <a:rPr lang="en-US" sz="1600" b="1" dirty="0" smtClean="0"/>
              <a:t>Stand up </a:t>
            </a:r>
            <a:r>
              <a:rPr lang="en-US" sz="1600" b="1" dirty="0"/>
              <a:t>Meeting</a:t>
            </a:r>
          </a:p>
          <a:p>
            <a:pPr marL="168275" indent="-168275" eaLnBrk="1" hangingPunct="1">
              <a:buFontTx/>
              <a:buChar char="•"/>
            </a:pPr>
            <a:r>
              <a:rPr lang="en-US" sz="1400" dirty="0"/>
              <a:t>Done since last meeting</a:t>
            </a:r>
          </a:p>
          <a:p>
            <a:pPr marL="168275" indent="-168275" eaLnBrk="1" hangingPunct="1">
              <a:buFontTx/>
              <a:buChar char="•"/>
            </a:pPr>
            <a:r>
              <a:rPr lang="en-US" sz="1400" dirty="0"/>
              <a:t>Will do for next meeting </a:t>
            </a:r>
          </a:p>
          <a:p>
            <a:pPr marL="168275" indent="-168275" eaLnBrk="1" hangingPunct="1">
              <a:buFontTx/>
              <a:buChar char="•"/>
            </a:pPr>
            <a:r>
              <a:rPr lang="en-US" sz="1400" dirty="0"/>
              <a:t>Obstacles</a:t>
            </a:r>
          </a:p>
        </p:txBody>
      </p:sp>
      <p:sp>
        <p:nvSpPr>
          <p:cNvPr id="51220" name="Text Box 59"/>
          <p:cNvSpPr txBox="1">
            <a:spLocks noChangeArrowheads="1"/>
          </p:cNvSpPr>
          <p:nvPr/>
        </p:nvSpPr>
        <p:spPr bwMode="auto">
          <a:xfrm>
            <a:off x="6248400" y="2133600"/>
            <a:ext cx="1046761" cy="338554"/>
          </a:xfrm>
          <a:prstGeom prst="rect">
            <a:avLst/>
          </a:prstGeom>
          <a:noFill/>
          <a:ln w="31750">
            <a:noFill/>
            <a:miter lim="800000"/>
            <a:headEnd/>
            <a:tailEnd/>
          </a:ln>
        </p:spPr>
        <p:txBody>
          <a:bodyPr wrap="none">
            <a:spAutoFit/>
          </a:bodyPr>
          <a:lstStyle/>
          <a:p>
            <a:pPr algn="ctr" eaLnBrk="1" hangingPunct="1"/>
            <a:r>
              <a:rPr lang="en-US" sz="1600" b="1" dirty="0" smtClean="0"/>
              <a:t>Iteration</a:t>
            </a:r>
            <a:endParaRPr lang="en-US" sz="1600" b="1" dirty="0"/>
          </a:p>
        </p:txBody>
      </p:sp>
      <p:sp>
        <p:nvSpPr>
          <p:cNvPr id="51221" name="Line 24"/>
          <p:cNvSpPr>
            <a:spLocks noChangeShapeType="1"/>
          </p:cNvSpPr>
          <p:nvPr/>
        </p:nvSpPr>
        <p:spPr bwMode="auto">
          <a:xfrm flipV="1">
            <a:off x="1690688" y="4481513"/>
            <a:ext cx="61912" cy="307975"/>
          </a:xfrm>
          <a:prstGeom prst="line">
            <a:avLst/>
          </a:prstGeom>
          <a:noFill/>
          <a:ln w="38100">
            <a:solidFill>
              <a:schemeClr val="tx1"/>
            </a:solidFill>
            <a:round/>
            <a:headEnd/>
            <a:tailEnd type="triangle" w="med" len="med"/>
          </a:ln>
        </p:spPr>
        <p:txBody>
          <a:bodyPr/>
          <a:lstStyle/>
          <a:p>
            <a:endParaRPr lang="en-US"/>
          </a:p>
        </p:txBody>
      </p:sp>
      <p:sp>
        <p:nvSpPr>
          <p:cNvPr id="51222" name="Text Box 52"/>
          <p:cNvSpPr txBox="1">
            <a:spLocks noChangeArrowheads="1"/>
          </p:cNvSpPr>
          <p:nvPr/>
        </p:nvSpPr>
        <p:spPr bwMode="auto">
          <a:xfrm>
            <a:off x="228600" y="2362200"/>
            <a:ext cx="2826928" cy="1200329"/>
          </a:xfrm>
          <a:prstGeom prst="rect">
            <a:avLst/>
          </a:prstGeom>
          <a:noFill/>
          <a:ln w="31750">
            <a:solidFill>
              <a:schemeClr val="tx1"/>
            </a:solidFill>
            <a:miter lim="800000"/>
            <a:headEnd/>
            <a:tailEnd/>
          </a:ln>
        </p:spPr>
        <p:txBody>
          <a:bodyPr wrap="none">
            <a:spAutoFit/>
          </a:bodyPr>
          <a:lstStyle/>
          <a:p>
            <a:pPr marL="168275" indent="-168275" eaLnBrk="1" hangingPunct="1"/>
            <a:r>
              <a:rPr lang="en-US" sz="1600" b="1" dirty="0" smtClean="0"/>
              <a:t>Iteration </a:t>
            </a:r>
            <a:r>
              <a:rPr lang="en-US" sz="1600" b="1" dirty="0"/>
              <a:t>Planning Meeting</a:t>
            </a:r>
          </a:p>
          <a:p>
            <a:pPr marL="168275" indent="-168275" eaLnBrk="1" hangingPunct="1">
              <a:buFontTx/>
              <a:buChar char="•"/>
            </a:pPr>
            <a:r>
              <a:rPr lang="en-US" sz="1400" dirty="0"/>
              <a:t>Review Product Backlog</a:t>
            </a:r>
          </a:p>
          <a:p>
            <a:pPr marL="168275" indent="-168275">
              <a:buFontTx/>
              <a:buChar char="•"/>
            </a:pPr>
            <a:r>
              <a:rPr lang="en-US" sz="1400" dirty="0" smtClean="0"/>
              <a:t>Define Iteration Goals</a:t>
            </a:r>
          </a:p>
          <a:p>
            <a:pPr marL="168275" indent="-168275" eaLnBrk="1" hangingPunct="1">
              <a:buFontTx/>
              <a:buChar char="•"/>
            </a:pPr>
            <a:r>
              <a:rPr lang="en-US" sz="1400" dirty="0" smtClean="0"/>
              <a:t>Estimate Iteration Backlog</a:t>
            </a:r>
            <a:endParaRPr lang="en-US" sz="1400" dirty="0"/>
          </a:p>
          <a:p>
            <a:pPr marL="168275" indent="-168275" eaLnBrk="1" hangingPunct="1">
              <a:buFontTx/>
              <a:buChar char="•"/>
            </a:pPr>
            <a:r>
              <a:rPr lang="en-US" sz="1400" dirty="0" smtClean="0"/>
              <a:t>Commit</a:t>
            </a:r>
            <a:endParaRPr lang="en-US" sz="1400" dirty="0"/>
          </a:p>
        </p:txBody>
      </p:sp>
      <p:sp>
        <p:nvSpPr>
          <p:cNvPr id="51223" name="Text Box 55"/>
          <p:cNvSpPr txBox="1">
            <a:spLocks noChangeArrowheads="1"/>
          </p:cNvSpPr>
          <p:nvPr/>
        </p:nvSpPr>
        <p:spPr bwMode="auto">
          <a:xfrm>
            <a:off x="6605587" y="2895600"/>
            <a:ext cx="2538413" cy="584775"/>
          </a:xfrm>
          <a:prstGeom prst="rect">
            <a:avLst/>
          </a:prstGeom>
          <a:noFill/>
          <a:ln w="31750">
            <a:solidFill>
              <a:schemeClr val="tx1"/>
            </a:solidFill>
            <a:miter lim="800000"/>
            <a:headEnd/>
            <a:tailEnd/>
          </a:ln>
        </p:spPr>
        <p:txBody>
          <a:bodyPr wrap="square">
            <a:spAutoFit/>
          </a:bodyPr>
          <a:lstStyle/>
          <a:p>
            <a:pPr marL="168275" indent="-168275" eaLnBrk="1" hangingPunct="1"/>
            <a:r>
              <a:rPr lang="en-US" sz="1600" b="1" dirty="0" smtClean="0"/>
              <a:t>Demo</a:t>
            </a:r>
          </a:p>
          <a:p>
            <a:pPr marL="168275" indent="-168275" eaLnBrk="1" hangingPunct="1"/>
            <a:r>
              <a:rPr lang="en-US" sz="1600" dirty="0" smtClean="0"/>
              <a:t>Show off what you’ve done</a:t>
            </a:r>
            <a:endParaRPr lang="en-US" sz="1400" dirty="0"/>
          </a:p>
        </p:txBody>
      </p:sp>
      <p:sp>
        <p:nvSpPr>
          <p:cNvPr id="51224" name="Text Box 55"/>
          <p:cNvSpPr txBox="1">
            <a:spLocks noChangeArrowheads="1"/>
          </p:cNvSpPr>
          <p:nvPr/>
        </p:nvSpPr>
        <p:spPr bwMode="auto">
          <a:xfrm>
            <a:off x="6553200" y="5181600"/>
            <a:ext cx="1793875" cy="553998"/>
          </a:xfrm>
          <a:prstGeom prst="rect">
            <a:avLst/>
          </a:prstGeom>
          <a:noFill/>
          <a:ln w="31750">
            <a:solidFill>
              <a:schemeClr val="tx1"/>
            </a:solidFill>
            <a:miter lim="800000"/>
            <a:headEnd/>
            <a:tailEnd/>
          </a:ln>
        </p:spPr>
        <p:txBody>
          <a:bodyPr wrap="square">
            <a:spAutoFit/>
          </a:bodyPr>
          <a:lstStyle/>
          <a:p>
            <a:pPr marL="168275" indent="-168275" algn="ctr" eaLnBrk="1" hangingPunct="1"/>
            <a:r>
              <a:rPr lang="en-US" sz="1600" b="1" dirty="0" smtClean="0"/>
              <a:t>Retrospective</a:t>
            </a:r>
          </a:p>
          <a:p>
            <a:pPr marL="168275" indent="-168275" algn="ctr" eaLnBrk="1" hangingPunct="1"/>
            <a:r>
              <a:rPr lang="en-US" sz="1400" dirty="0" smtClean="0"/>
              <a:t>Inspect </a:t>
            </a:r>
            <a:r>
              <a:rPr lang="en-US" sz="1400" dirty="0"/>
              <a:t>and Adapt</a:t>
            </a:r>
          </a:p>
        </p:txBody>
      </p:sp>
      <p:sp>
        <p:nvSpPr>
          <p:cNvPr id="51225" name="AutoShape 29"/>
          <p:cNvSpPr>
            <a:spLocks noChangeArrowheads="1"/>
          </p:cNvSpPr>
          <p:nvPr/>
        </p:nvSpPr>
        <p:spPr bwMode="auto">
          <a:xfrm>
            <a:off x="987425" y="5581650"/>
            <a:ext cx="685800" cy="495300"/>
          </a:xfrm>
          <a:custGeom>
            <a:avLst/>
            <a:gdLst>
              <a:gd name="T0" fmla="*/ 15553404 w 21600"/>
              <a:gd name="T1" fmla="*/ 0 h 21600"/>
              <a:gd name="T2" fmla="*/ 9331643 w 21600"/>
              <a:gd name="T3" fmla="*/ 3785835 h 21600"/>
              <a:gd name="T4" fmla="*/ 0 w 21600"/>
              <a:gd name="T5" fmla="*/ 9465114 h 21600"/>
              <a:gd name="T6" fmla="*/ 9331643 w 21600"/>
              <a:gd name="T7" fmla="*/ 11357504 h 21600"/>
              <a:gd name="T8" fmla="*/ 18663285 w 21600"/>
              <a:gd name="T9" fmla="*/ 7887148 h 21600"/>
              <a:gd name="T10" fmla="*/ 21774150 w 21600"/>
              <a:gd name="T11" fmla="*/ 3785835 h 21600"/>
              <a:gd name="T12" fmla="*/ 0 60000 65536"/>
              <a:gd name="T13" fmla="*/ 0 60000 65536"/>
              <a:gd name="T14" fmla="*/ 0 60000 65536"/>
              <a:gd name="T15" fmla="*/ 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D3E8FF"/>
          </a:solidFill>
          <a:ln w="9525">
            <a:solidFill>
              <a:schemeClr val="tx1"/>
            </a:solidFill>
            <a:miter lim="800000"/>
            <a:headEnd/>
            <a:tailEnd/>
          </a:ln>
        </p:spPr>
        <p:txBody>
          <a:bodyPr wrap="none" anchor="ctr"/>
          <a:lstStyle/>
          <a:p>
            <a:endParaRPr lang="en-US"/>
          </a:p>
        </p:txBody>
      </p:sp>
      <p:pic>
        <p:nvPicPr>
          <p:cNvPr id="51226" name="Picture 30"/>
          <p:cNvPicPr>
            <a:picLocks noChangeAspect="1"/>
          </p:cNvPicPr>
          <p:nvPr/>
        </p:nvPicPr>
        <p:blipFill>
          <a:blip r:embed="rId3" cstate="print"/>
          <a:srcRect/>
          <a:stretch>
            <a:fillRect/>
          </a:stretch>
        </p:blipFill>
        <p:spPr bwMode="auto">
          <a:xfrm>
            <a:off x="0" y="4953000"/>
            <a:ext cx="819150" cy="669925"/>
          </a:xfrm>
          <a:prstGeom prst="rect">
            <a:avLst/>
          </a:prstGeom>
          <a:noFill/>
          <a:ln w="9525">
            <a:noFill/>
            <a:miter lim="800000"/>
            <a:headEnd/>
            <a:tailEnd/>
          </a:ln>
        </p:spPr>
      </p:pic>
      <p:sp>
        <p:nvSpPr>
          <p:cNvPr id="51227" name="TextBox 31"/>
          <p:cNvSpPr txBox="1">
            <a:spLocks noChangeArrowheads="1"/>
          </p:cNvSpPr>
          <p:nvPr/>
        </p:nvSpPr>
        <p:spPr bwMode="auto">
          <a:xfrm>
            <a:off x="0" y="5613400"/>
            <a:ext cx="1079500" cy="738188"/>
          </a:xfrm>
          <a:prstGeom prst="rect">
            <a:avLst/>
          </a:prstGeom>
          <a:noFill/>
          <a:ln w="9525">
            <a:noFill/>
            <a:miter lim="800000"/>
            <a:headEnd/>
            <a:tailEnd/>
          </a:ln>
        </p:spPr>
        <p:txBody>
          <a:bodyPr>
            <a:spAutoFit/>
          </a:bodyPr>
          <a:lstStyle/>
          <a:p>
            <a:r>
              <a:rPr lang="en-US" sz="1400"/>
              <a:t>Vision and Release Plan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Iteration Planning</a:t>
            </a:r>
            <a:endParaRPr lang="en-US" dirty="0"/>
          </a:p>
        </p:txBody>
      </p:sp>
      <p:sp>
        <p:nvSpPr>
          <p:cNvPr id="3" name="Content Placeholder 2"/>
          <p:cNvSpPr>
            <a:spLocks noGrp="1"/>
          </p:cNvSpPr>
          <p:nvPr>
            <p:ph idx="1"/>
          </p:nvPr>
        </p:nvSpPr>
        <p:spPr/>
        <p:txBody>
          <a:bodyPr/>
          <a:lstStyle/>
          <a:p>
            <a:r>
              <a:rPr lang="en-US" dirty="0" smtClean="0"/>
              <a:t>Define scope as a team</a:t>
            </a:r>
          </a:p>
          <a:p>
            <a:r>
              <a:rPr lang="en-US" dirty="0" smtClean="0"/>
              <a:t>Define a clear understanding of “done”</a:t>
            </a:r>
          </a:p>
          <a:p>
            <a:r>
              <a:rPr lang="en-US" dirty="0" smtClean="0"/>
              <a:t>Plan just enough that you can commit</a:t>
            </a:r>
          </a:p>
        </p:txBody>
      </p:sp>
      <p:pic>
        <p:nvPicPr>
          <p:cNvPr id="9219" name="Picture 3" descr="C:\Users\Walter\AppData\Local\Microsoft\Windows\Temporary Internet Files\Content.IE5\27271ONT\MCj02403650000[1].wmf"/>
          <p:cNvPicPr>
            <a:picLocks noChangeAspect="1" noChangeArrowheads="1"/>
          </p:cNvPicPr>
          <p:nvPr/>
        </p:nvPicPr>
        <p:blipFill>
          <a:blip r:embed="rId3" cstate="print"/>
          <a:srcRect/>
          <a:stretch>
            <a:fillRect/>
          </a:stretch>
        </p:blipFill>
        <p:spPr bwMode="auto">
          <a:xfrm>
            <a:off x="2505849" y="4191000"/>
            <a:ext cx="2649843" cy="157185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ounded Rectangle 10"/>
          <p:cNvSpPr>
            <a:spLocks noChangeArrowheads="1"/>
          </p:cNvSpPr>
          <p:nvPr/>
        </p:nvSpPr>
        <p:spPr bwMode="auto">
          <a:xfrm>
            <a:off x="228600" y="1905000"/>
            <a:ext cx="5943600" cy="1892300"/>
          </a:xfrm>
          <a:prstGeom prst="roundRect">
            <a:avLst>
              <a:gd name="adj" fmla="val 16667"/>
            </a:avLst>
          </a:prstGeom>
          <a:solidFill>
            <a:srgbClr val="D3E8FF"/>
          </a:solidFill>
          <a:ln w="9525">
            <a:solidFill>
              <a:schemeClr val="tx1"/>
            </a:solidFill>
            <a:round/>
            <a:headEnd/>
            <a:tailEnd/>
          </a:ln>
        </p:spPr>
        <p:txBody>
          <a:bodyPr/>
          <a:lstStyle/>
          <a:p>
            <a:endParaRPr lang="en-US"/>
          </a:p>
        </p:txBody>
      </p:sp>
      <p:sp>
        <p:nvSpPr>
          <p:cNvPr id="52227" name="Title 1"/>
          <p:cNvSpPr>
            <a:spLocks noGrp="1"/>
          </p:cNvSpPr>
          <p:nvPr>
            <p:ph type="title"/>
          </p:nvPr>
        </p:nvSpPr>
        <p:spPr>
          <a:xfrm>
            <a:off x="304800" y="990600"/>
            <a:ext cx="8458200" cy="685800"/>
          </a:xfrm>
        </p:spPr>
        <p:txBody>
          <a:bodyPr>
            <a:normAutofit fontScale="90000"/>
          </a:bodyPr>
          <a:lstStyle/>
          <a:p>
            <a:r>
              <a:rPr lang="en-US" dirty="0" smtClean="0"/>
              <a:t>Before you Start</a:t>
            </a:r>
          </a:p>
        </p:txBody>
      </p:sp>
      <p:sp>
        <p:nvSpPr>
          <p:cNvPr id="52228" name="Content Placeholder 2"/>
          <p:cNvSpPr>
            <a:spLocks noGrp="1"/>
          </p:cNvSpPr>
          <p:nvPr>
            <p:ph idx="1"/>
          </p:nvPr>
        </p:nvSpPr>
        <p:spPr>
          <a:xfrm>
            <a:off x="342900" y="2057400"/>
            <a:ext cx="5676900" cy="1816100"/>
          </a:xfrm>
        </p:spPr>
        <p:txBody>
          <a:bodyPr>
            <a:normAutofit/>
          </a:bodyPr>
          <a:lstStyle/>
          <a:p>
            <a:r>
              <a:rPr lang="en-US" sz="2000" dirty="0" smtClean="0"/>
              <a:t>Well Groomed Product Backlog</a:t>
            </a:r>
          </a:p>
          <a:p>
            <a:pPr lvl="1"/>
            <a:r>
              <a:rPr lang="en-US" sz="2000" dirty="0" smtClean="0"/>
              <a:t>Prioritized</a:t>
            </a:r>
          </a:p>
          <a:p>
            <a:pPr lvl="1"/>
            <a:r>
              <a:rPr lang="en-US" sz="2000" dirty="0" smtClean="0"/>
              <a:t>Estimated</a:t>
            </a:r>
          </a:p>
          <a:p>
            <a:r>
              <a:rPr lang="en-US" sz="2000" dirty="0" smtClean="0"/>
              <a:t>Iteration Theme/Goal</a:t>
            </a:r>
          </a:p>
        </p:txBody>
      </p:sp>
      <p:pic>
        <p:nvPicPr>
          <p:cNvPr id="12" name="Picture 11" descr="stories.png"/>
          <p:cNvPicPr>
            <a:picLocks noChangeAspect="1"/>
          </p:cNvPicPr>
          <p:nvPr/>
        </p:nvPicPr>
        <p:blipFill>
          <a:blip r:embed="rId3" cstate="print"/>
          <a:stretch>
            <a:fillRect/>
          </a:stretch>
        </p:blipFill>
        <p:spPr>
          <a:xfrm>
            <a:off x="152400" y="4343400"/>
            <a:ext cx="8763000" cy="1867256"/>
          </a:xfrm>
          <a:prstGeom prst="rect">
            <a:avLst/>
          </a:prstGeom>
        </p:spPr>
      </p:pic>
      <p:sp>
        <p:nvSpPr>
          <p:cNvPr id="52233" name="Line Callout 1 7"/>
          <p:cNvSpPr>
            <a:spLocks/>
          </p:cNvSpPr>
          <p:nvPr/>
        </p:nvSpPr>
        <p:spPr bwMode="auto">
          <a:xfrm>
            <a:off x="4114800" y="5943600"/>
            <a:ext cx="1041400" cy="304800"/>
          </a:xfrm>
          <a:prstGeom prst="borderCallout1">
            <a:avLst>
              <a:gd name="adj1" fmla="val -2543"/>
              <a:gd name="adj2" fmla="val 49437"/>
              <a:gd name="adj3" fmla="val -78096"/>
              <a:gd name="adj4" fmla="val 49864"/>
            </a:avLst>
          </a:prstGeom>
          <a:solidFill>
            <a:srgbClr val="D3E8FF"/>
          </a:solidFill>
          <a:ln w="9525">
            <a:solidFill>
              <a:schemeClr val="tx1"/>
            </a:solidFill>
            <a:round/>
            <a:headEnd/>
            <a:tailEnd/>
          </a:ln>
        </p:spPr>
        <p:txBody>
          <a:bodyPr/>
          <a:lstStyle/>
          <a:p>
            <a:r>
              <a:rPr lang="en-US" sz="1400" dirty="0" smtClean="0"/>
              <a:t>Estimated</a:t>
            </a:r>
            <a:endParaRPr lang="en-US" sz="2000" dirty="0"/>
          </a:p>
        </p:txBody>
      </p:sp>
      <p:sp>
        <p:nvSpPr>
          <p:cNvPr id="52232" name="Line Callout 1 6"/>
          <p:cNvSpPr>
            <a:spLocks/>
          </p:cNvSpPr>
          <p:nvPr/>
        </p:nvSpPr>
        <p:spPr bwMode="auto">
          <a:xfrm>
            <a:off x="6096000" y="5943600"/>
            <a:ext cx="1041400" cy="279400"/>
          </a:xfrm>
          <a:prstGeom prst="borderCallout1">
            <a:avLst>
              <a:gd name="adj1" fmla="val -11460"/>
              <a:gd name="adj2" fmla="val 48402"/>
              <a:gd name="adj3" fmla="val -83864"/>
              <a:gd name="adj4" fmla="val 49472"/>
            </a:avLst>
          </a:prstGeom>
          <a:solidFill>
            <a:srgbClr val="D3E8FF"/>
          </a:solidFill>
          <a:ln w="9525">
            <a:solidFill>
              <a:schemeClr val="tx1"/>
            </a:solidFill>
            <a:round/>
            <a:headEnd/>
            <a:tailEnd/>
          </a:ln>
        </p:spPr>
        <p:txBody>
          <a:bodyPr/>
          <a:lstStyle/>
          <a:p>
            <a:r>
              <a:rPr lang="en-US" sz="1400" dirty="0" smtClean="0"/>
              <a:t>Prioritized</a:t>
            </a:r>
            <a:endParaRPr lang="en-US" sz="2000" dirty="0"/>
          </a:p>
        </p:txBody>
      </p:sp>
      <p:pic>
        <p:nvPicPr>
          <p:cNvPr id="3074" name="Picture 2" descr="C:\Users\Walter\AppData\Local\Microsoft\Windows\Temporary Internet Files\Content.IE5\VAU0J1GT\MCj04325520000[1].png"/>
          <p:cNvPicPr>
            <a:picLocks noChangeAspect="1" noChangeArrowheads="1"/>
          </p:cNvPicPr>
          <p:nvPr/>
        </p:nvPicPr>
        <p:blipFill>
          <a:blip r:embed="rId4" cstate="print"/>
          <a:srcRect/>
          <a:stretch>
            <a:fillRect/>
          </a:stretch>
        </p:blipFill>
        <p:spPr bwMode="auto">
          <a:xfrm>
            <a:off x="6781800" y="1066800"/>
            <a:ext cx="1447657" cy="144765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fontScale="90000"/>
          </a:bodyPr>
          <a:lstStyle/>
          <a:p>
            <a:r>
              <a:rPr lang="en-US" dirty="0" smtClean="0"/>
              <a:t>A Typical Iteration Planning Session</a:t>
            </a:r>
          </a:p>
        </p:txBody>
      </p:sp>
      <p:sp>
        <p:nvSpPr>
          <p:cNvPr id="53251" name="Content Placeholder 2"/>
          <p:cNvSpPr>
            <a:spLocks noGrp="1"/>
          </p:cNvSpPr>
          <p:nvPr>
            <p:ph idx="1"/>
          </p:nvPr>
        </p:nvSpPr>
        <p:spPr/>
        <p:txBody>
          <a:bodyPr>
            <a:normAutofit/>
          </a:bodyPr>
          <a:lstStyle/>
          <a:p>
            <a:r>
              <a:rPr lang="en-US" sz="2000" dirty="0" smtClean="0"/>
              <a:t>Discuss Logistics</a:t>
            </a:r>
            <a:endParaRPr lang="en-US" sz="1800" dirty="0" smtClean="0"/>
          </a:p>
          <a:p>
            <a:r>
              <a:rPr lang="en-US" sz="2000" dirty="0" smtClean="0"/>
              <a:t>Review iteration goals</a:t>
            </a:r>
          </a:p>
          <a:p>
            <a:r>
              <a:rPr lang="en-US" sz="2000" dirty="0" smtClean="0"/>
              <a:t>For each story (in Priority Order):</a:t>
            </a:r>
            <a:endParaRPr lang="en-US" sz="1800" dirty="0" smtClean="0"/>
          </a:p>
          <a:p>
            <a:pPr lvl="1"/>
            <a:r>
              <a:rPr lang="en-US" sz="1800" dirty="0" smtClean="0"/>
              <a:t>Understand it</a:t>
            </a:r>
          </a:p>
          <a:p>
            <a:pPr lvl="1"/>
            <a:r>
              <a:rPr lang="en-US" sz="1800" dirty="0" smtClean="0"/>
              <a:t>Task it out</a:t>
            </a:r>
          </a:p>
          <a:p>
            <a:r>
              <a:rPr lang="en-US" sz="2000" dirty="0" smtClean="0"/>
              <a:t>Stop when “full” and commit</a:t>
            </a:r>
            <a:endParaRPr lang="en-US" sz="2000" dirty="0" smtClean="0"/>
          </a:p>
        </p:txBody>
      </p:sp>
      <p:grpSp>
        <p:nvGrpSpPr>
          <p:cNvPr id="2" name="Group 8"/>
          <p:cNvGrpSpPr>
            <a:grpSpLocks/>
          </p:cNvGrpSpPr>
          <p:nvPr/>
        </p:nvGrpSpPr>
        <p:grpSpPr bwMode="auto">
          <a:xfrm>
            <a:off x="4876800" y="2032000"/>
            <a:ext cx="4065586" cy="4178300"/>
            <a:chOff x="4874683" y="2032000"/>
            <a:chExt cx="4218255" cy="4178300"/>
          </a:xfrm>
        </p:grpSpPr>
        <p:sp>
          <p:nvSpPr>
            <p:cNvPr id="53254" name="Rectangle 7"/>
            <p:cNvSpPr>
              <a:spLocks noChangeArrowheads="1"/>
            </p:cNvSpPr>
            <p:nvPr/>
          </p:nvSpPr>
          <p:spPr bwMode="auto">
            <a:xfrm>
              <a:off x="4965700" y="2032000"/>
              <a:ext cx="4000500" cy="4178300"/>
            </a:xfrm>
            <a:prstGeom prst="rect">
              <a:avLst/>
            </a:prstGeom>
            <a:solidFill>
              <a:srgbClr val="D3E8FF"/>
            </a:solidFill>
            <a:ln w="9525">
              <a:solidFill>
                <a:schemeClr val="tx1"/>
              </a:solidFill>
              <a:round/>
              <a:headEnd/>
              <a:tailEnd/>
            </a:ln>
          </p:spPr>
          <p:txBody>
            <a:bodyPr/>
            <a:lstStyle/>
            <a:p>
              <a:endParaRPr lang="en-US"/>
            </a:p>
          </p:txBody>
        </p:sp>
        <p:sp>
          <p:nvSpPr>
            <p:cNvPr id="53255" name="TextBox 4"/>
            <p:cNvSpPr txBox="1">
              <a:spLocks noChangeArrowheads="1"/>
            </p:cNvSpPr>
            <p:nvPr/>
          </p:nvSpPr>
          <p:spPr bwMode="auto">
            <a:xfrm>
              <a:off x="4925744" y="2146300"/>
              <a:ext cx="3024493" cy="369332"/>
            </a:xfrm>
            <a:prstGeom prst="rect">
              <a:avLst/>
            </a:prstGeom>
            <a:noFill/>
            <a:ln w="9525">
              <a:noFill/>
              <a:miter lim="800000"/>
              <a:headEnd/>
              <a:tailEnd/>
            </a:ln>
          </p:spPr>
          <p:txBody>
            <a:bodyPr wrap="none">
              <a:spAutoFit/>
            </a:bodyPr>
            <a:lstStyle/>
            <a:p>
              <a:r>
                <a:rPr lang="en-US" dirty="0"/>
                <a:t>Typical Duration: </a:t>
              </a:r>
              <a:r>
                <a:rPr lang="en-US" dirty="0" smtClean="0"/>
                <a:t>1</a:t>
              </a:r>
              <a:r>
                <a:rPr lang="en-US" dirty="0" smtClean="0"/>
                <a:t>-4 </a:t>
              </a:r>
              <a:r>
                <a:rPr lang="en-US" dirty="0"/>
                <a:t>hours</a:t>
              </a:r>
            </a:p>
          </p:txBody>
        </p:sp>
        <p:sp>
          <p:nvSpPr>
            <p:cNvPr id="53256" name="TextBox 5"/>
            <p:cNvSpPr txBox="1">
              <a:spLocks noChangeArrowheads="1"/>
            </p:cNvSpPr>
            <p:nvPr/>
          </p:nvSpPr>
          <p:spPr bwMode="auto">
            <a:xfrm>
              <a:off x="4927601" y="2667000"/>
              <a:ext cx="3378200" cy="1200329"/>
            </a:xfrm>
            <a:prstGeom prst="rect">
              <a:avLst/>
            </a:prstGeom>
            <a:noFill/>
            <a:ln w="9525">
              <a:noFill/>
              <a:miter lim="800000"/>
              <a:headEnd/>
              <a:tailEnd/>
            </a:ln>
          </p:spPr>
          <p:txBody>
            <a:bodyPr>
              <a:spAutoFit/>
            </a:bodyPr>
            <a:lstStyle/>
            <a:p>
              <a:r>
                <a:rPr lang="en-US" dirty="0"/>
                <a:t>Attendees: </a:t>
              </a:r>
              <a:endParaRPr lang="en-US" dirty="0" smtClean="0"/>
            </a:p>
            <a:p>
              <a:pPr marL="182880" indent="-91440">
                <a:buFont typeface="Arial" pitchFamily="34" charset="0"/>
                <a:buChar char="•"/>
              </a:pPr>
              <a:r>
                <a:rPr lang="en-US" dirty="0" smtClean="0"/>
                <a:t>Product owner</a:t>
              </a:r>
            </a:p>
            <a:p>
              <a:pPr marL="182880" indent="-91440">
                <a:buFont typeface="Arial" pitchFamily="34" charset="0"/>
                <a:buChar char="•"/>
              </a:pPr>
              <a:r>
                <a:rPr lang="en-US" dirty="0" smtClean="0"/>
                <a:t>Scrum master</a:t>
              </a:r>
            </a:p>
            <a:p>
              <a:pPr marL="182880" indent="-91440">
                <a:buFont typeface="Arial" pitchFamily="34" charset="0"/>
                <a:buChar char="•"/>
              </a:pPr>
              <a:r>
                <a:rPr lang="en-US" dirty="0" smtClean="0"/>
                <a:t>Delivery team</a:t>
              </a:r>
              <a:endParaRPr lang="en-US" dirty="0"/>
            </a:p>
          </p:txBody>
        </p:sp>
        <p:sp>
          <p:nvSpPr>
            <p:cNvPr id="53257" name="TextBox 6"/>
            <p:cNvSpPr txBox="1">
              <a:spLocks noChangeArrowheads="1"/>
            </p:cNvSpPr>
            <p:nvPr/>
          </p:nvSpPr>
          <p:spPr bwMode="auto">
            <a:xfrm>
              <a:off x="4874683" y="3962400"/>
              <a:ext cx="4218255" cy="1754326"/>
            </a:xfrm>
            <a:prstGeom prst="rect">
              <a:avLst/>
            </a:prstGeom>
            <a:noFill/>
            <a:ln w="9525">
              <a:noFill/>
              <a:miter lim="800000"/>
              <a:headEnd/>
              <a:tailEnd/>
            </a:ln>
          </p:spPr>
          <p:txBody>
            <a:bodyPr>
              <a:spAutoFit/>
            </a:bodyPr>
            <a:lstStyle/>
            <a:p>
              <a:r>
                <a:rPr lang="en-US" dirty="0" smtClean="0"/>
                <a:t>Materials:</a:t>
              </a:r>
            </a:p>
            <a:p>
              <a:pPr marL="182880" indent="-91440">
                <a:buFont typeface="Arial" pitchFamily="34" charset="0"/>
                <a:buChar char="•"/>
              </a:pPr>
              <a:r>
                <a:rPr lang="en-US" dirty="0" smtClean="0"/>
                <a:t>Stories </a:t>
              </a:r>
              <a:r>
                <a:rPr lang="en-US" dirty="0"/>
                <a:t>(cards or </a:t>
              </a:r>
              <a:r>
                <a:rPr lang="en-US" dirty="0" smtClean="0"/>
                <a:t>online)</a:t>
              </a:r>
            </a:p>
            <a:p>
              <a:pPr marL="182880" indent="-91440">
                <a:buFont typeface="Arial" pitchFamily="34" charset="0"/>
                <a:buChar char="•"/>
              </a:pPr>
              <a:r>
                <a:rPr lang="en-US" dirty="0" smtClean="0"/>
                <a:t>Task </a:t>
              </a:r>
              <a:r>
                <a:rPr lang="en-US" dirty="0"/>
                <a:t>planning material (cards, whiteboard, online</a:t>
              </a:r>
              <a:r>
                <a:rPr lang="en-US" dirty="0" smtClean="0"/>
                <a:t>) </a:t>
              </a:r>
            </a:p>
            <a:p>
              <a:pPr marL="182880" indent="-91440">
                <a:buFont typeface="Arial" pitchFamily="34" charset="0"/>
                <a:buChar char="•"/>
              </a:pPr>
              <a:r>
                <a:rPr lang="en-US" dirty="0" smtClean="0"/>
                <a:t>Planning/estimation </a:t>
              </a:r>
              <a:r>
                <a:rPr lang="en-US" dirty="0"/>
                <a:t>materials (e.g. planning poker cards)</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dirty="0" smtClean="0"/>
              <a:t>Discuss Logistics</a:t>
            </a:r>
          </a:p>
        </p:txBody>
      </p:sp>
      <p:sp>
        <p:nvSpPr>
          <p:cNvPr id="55299" name="Content Placeholder 2"/>
          <p:cNvSpPr>
            <a:spLocks noGrp="1"/>
          </p:cNvSpPr>
          <p:nvPr>
            <p:ph idx="1"/>
          </p:nvPr>
        </p:nvSpPr>
        <p:spPr/>
        <p:txBody>
          <a:bodyPr/>
          <a:lstStyle/>
          <a:p>
            <a:r>
              <a:rPr lang="en-US" dirty="0" smtClean="0"/>
              <a:t>Review Historical Velocity</a:t>
            </a:r>
          </a:p>
          <a:p>
            <a:r>
              <a:rPr lang="en-US" dirty="0" smtClean="0"/>
              <a:t>Review Team Availability</a:t>
            </a:r>
          </a:p>
          <a:p>
            <a:pPr lvl="1"/>
            <a:r>
              <a:rPr lang="en-US" dirty="0" smtClean="0"/>
              <a:t>Holidays / Vacations</a:t>
            </a:r>
          </a:p>
          <a:p>
            <a:pPr lvl="1"/>
            <a:r>
              <a:rPr lang="en-US" dirty="0" smtClean="0"/>
              <a:t>Meetings</a:t>
            </a:r>
          </a:p>
          <a:p>
            <a:pPr lvl="1"/>
            <a:r>
              <a:rPr lang="en-US" dirty="0" smtClean="0"/>
              <a:t>L3 Support, outside commitment, etc</a:t>
            </a:r>
          </a:p>
          <a:p>
            <a:r>
              <a:rPr lang="en-US" dirty="0" smtClean="0"/>
              <a:t>Review the Definition of Done</a:t>
            </a:r>
          </a:p>
          <a:p>
            <a:pPr lvl="1"/>
            <a:endParaRPr lang="en-US" dirty="0" smtClean="0"/>
          </a:p>
          <a:p>
            <a:pPr lvl="1"/>
            <a:endParaRPr lang="en-US" dirty="0" smtClean="0"/>
          </a:p>
        </p:txBody>
      </p:sp>
      <p:pic>
        <p:nvPicPr>
          <p:cNvPr id="4103" name="Picture 7" descr="C:\Users\Walter\AppData\Local\Microsoft\Windows\Temporary Internet Files\Content.IE5\VAU0J1GT\MCBS00892_0000[1].wmf"/>
          <p:cNvPicPr>
            <a:picLocks noChangeAspect="1" noChangeArrowheads="1"/>
          </p:cNvPicPr>
          <p:nvPr/>
        </p:nvPicPr>
        <p:blipFill>
          <a:blip r:embed="rId3" cstate="print"/>
          <a:srcRect/>
          <a:stretch>
            <a:fillRect/>
          </a:stretch>
        </p:blipFill>
        <p:spPr bwMode="auto">
          <a:xfrm>
            <a:off x="6934200" y="3048000"/>
            <a:ext cx="1679753" cy="15462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Agile?</a:t>
            </a:r>
            <a:endParaRPr lang="en-US" dirty="0"/>
          </a:p>
        </p:txBody>
      </p:sp>
      <p:sp>
        <p:nvSpPr>
          <p:cNvPr id="3" name="Content Placeholder 2"/>
          <p:cNvSpPr>
            <a:spLocks noGrp="1"/>
          </p:cNvSpPr>
          <p:nvPr>
            <p:ph idx="1"/>
          </p:nvPr>
        </p:nvSpPr>
        <p:spPr/>
        <p:txBody>
          <a:bodyPr>
            <a:normAutofit lnSpcReduction="10000"/>
          </a:bodyPr>
          <a:lstStyle/>
          <a:p>
            <a:r>
              <a:rPr lang="en-US" dirty="0" smtClean="0"/>
              <a:t>Agile is a group of software development methodologies</a:t>
            </a:r>
          </a:p>
          <a:p>
            <a:pPr lvl="1"/>
            <a:r>
              <a:rPr lang="en-US" dirty="0" smtClean="0"/>
              <a:t>Scrum</a:t>
            </a:r>
          </a:p>
          <a:p>
            <a:pPr lvl="1"/>
            <a:r>
              <a:rPr lang="en-US" dirty="0" smtClean="0"/>
              <a:t>Extreme</a:t>
            </a:r>
            <a:r>
              <a:rPr lang="en-US" baseline="0" dirty="0" smtClean="0"/>
              <a:t> Programming (XP)</a:t>
            </a:r>
            <a:endParaRPr lang="en-US" dirty="0" smtClean="0"/>
          </a:p>
          <a:p>
            <a:pPr lvl="1"/>
            <a:r>
              <a:rPr lang="en-US" dirty="0" smtClean="0"/>
              <a:t>Lean</a:t>
            </a:r>
          </a:p>
          <a:p>
            <a:pPr lvl="1"/>
            <a:r>
              <a:rPr lang="en-US" dirty="0" smtClean="0"/>
              <a:t>Etc.</a:t>
            </a:r>
          </a:p>
          <a:p>
            <a:r>
              <a:rPr lang="en-US" dirty="0" smtClean="0"/>
              <a:t>Key Characteristics:</a:t>
            </a:r>
          </a:p>
          <a:p>
            <a:pPr lvl="1"/>
            <a:r>
              <a:rPr lang="en-US" dirty="0" smtClean="0"/>
              <a:t>Small increments</a:t>
            </a:r>
          </a:p>
          <a:p>
            <a:pPr lvl="1"/>
            <a:r>
              <a:rPr lang="en-US" dirty="0" smtClean="0"/>
              <a:t>Adaptive to change</a:t>
            </a:r>
          </a:p>
          <a:p>
            <a:pPr lvl="1"/>
            <a:r>
              <a:rPr lang="en-US" dirty="0" smtClean="0"/>
              <a:t>Collaborative</a:t>
            </a:r>
          </a:p>
        </p:txBody>
      </p:sp>
      <p:pic>
        <p:nvPicPr>
          <p:cNvPr id="16387" name="Picture 3" descr="C:\Users\Walter\AppData\Local\Microsoft\Windows\Temporary Internet Files\Content.IE5\S5FPWSR1\MPj04383240000[1].jpg"/>
          <p:cNvPicPr>
            <a:picLocks noChangeAspect="1" noChangeArrowheads="1"/>
          </p:cNvPicPr>
          <p:nvPr/>
        </p:nvPicPr>
        <p:blipFill>
          <a:blip r:embed="rId3" cstate="print"/>
          <a:srcRect/>
          <a:stretch>
            <a:fillRect/>
          </a:stretch>
        </p:blipFill>
        <p:spPr bwMode="auto">
          <a:xfrm>
            <a:off x="5105400" y="3124200"/>
            <a:ext cx="2997329" cy="224942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Review Iteration Goal(s)</a:t>
            </a:r>
          </a:p>
        </p:txBody>
      </p:sp>
      <p:sp>
        <p:nvSpPr>
          <p:cNvPr id="19459" name="Content Placeholder 2"/>
          <p:cNvSpPr>
            <a:spLocks noGrp="1"/>
          </p:cNvSpPr>
          <p:nvPr>
            <p:ph idx="1"/>
          </p:nvPr>
        </p:nvSpPr>
        <p:spPr/>
        <p:txBody>
          <a:bodyPr/>
          <a:lstStyle/>
          <a:p>
            <a:r>
              <a:rPr lang="en-US" dirty="0" smtClean="0"/>
              <a:t>At a high level, what are we trying to accomplish this iteration</a:t>
            </a:r>
          </a:p>
          <a:p>
            <a:endParaRPr lang="en-US" dirty="0" smtClean="0"/>
          </a:p>
          <a:p>
            <a:r>
              <a:rPr lang="en-US" dirty="0" smtClean="0"/>
              <a:t>Examples:</a:t>
            </a:r>
          </a:p>
          <a:p>
            <a:pPr lvl="1"/>
            <a:r>
              <a:rPr lang="en-US" dirty="0" smtClean="0"/>
              <a:t>Improve reporting</a:t>
            </a:r>
          </a:p>
          <a:p>
            <a:pPr lvl="1"/>
            <a:r>
              <a:rPr lang="en-US" dirty="0" smtClean="0"/>
              <a:t>Improve performance</a:t>
            </a:r>
          </a:p>
          <a:p>
            <a:pPr lvl="1"/>
            <a:r>
              <a:rPr lang="en-US" dirty="0" smtClean="0"/>
              <a:t>Get ready for beta</a:t>
            </a:r>
          </a:p>
        </p:txBody>
      </p:sp>
      <p:pic>
        <p:nvPicPr>
          <p:cNvPr id="19460" name="Picture 2" descr="C:\Users\Walter\AppData\Local\Microsoft\Windows\Temporary Internet Files\Content.IE5\09CJMCP2\MPj04393280000[1].jpg"/>
          <p:cNvPicPr>
            <a:picLocks noChangeAspect="1" noChangeArrowheads="1"/>
          </p:cNvPicPr>
          <p:nvPr/>
        </p:nvPicPr>
        <p:blipFill>
          <a:blip r:embed="rId3" cstate="print"/>
          <a:srcRect/>
          <a:stretch>
            <a:fillRect/>
          </a:stretch>
        </p:blipFill>
        <p:spPr bwMode="auto">
          <a:xfrm>
            <a:off x="5029200" y="3429000"/>
            <a:ext cx="1524000" cy="1524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Understand the Story</a:t>
            </a:r>
          </a:p>
        </p:txBody>
      </p:sp>
      <p:sp>
        <p:nvSpPr>
          <p:cNvPr id="56323" name="Content Placeholder 2"/>
          <p:cNvSpPr>
            <a:spLocks noGrp="1"/>
          </p:cNvSpPr>
          <p:nvPr>
            <p:ph idx="1"/>
          </p:nvPr>
        </p:nvSpPr>
        <p:spPr/>
        <p:txBody>
          <a:bodyPr>
            <a:normAutofit/>
          </a:bodyPr>
          <a:lstStyle/>
          <a:p>
            <a:pPr indent="-246888">
              <a:defRPr/>
            </a:pPr>
            <a:r>
              <a:rPr lang="en-US" dirty="0" smtClean="0"/>
              <a:t>Discuss the story</a:t>
            </a:r>
          </a:p>
          <a:p>
            <a:pPr indent="-246888">
              <a:defRPr/>
            </a:pPr>
            <a:r>
              <a:rPr lang="en-US" dirty="0" smtClean="0"/>
              <a:t>Discuss why it is important</a:t>
            </a:r>
          </a:p>
          <a:p>
            <a:pPr indent="-246888">
              <a:defRPr/>
            </a:pPr>
            <a:r>
              <a:rPr lang="en-US" dirty="0" smtClean="0"/>
              <a:t>Elaborate on acceptance criteria/tests</a:t>
            </a:r>
          </a:p>
          <a:p>
            <a:pPr indent="-246888">
              <a:defRPr/>
            </a:pPr>
            <a:r>
              <a:rPr lang="en-US" dirty="0" smtClean="0"/>
              <a:t>Make priority adjustments</a:t>
            </a:r>
          </a:p>
          <a:p>
            <a:pPr>
              <a:defRPr/>
            </a:pPr>
            <a:r>
              <a:rPr lang="en-US" dirty="0" smtClean="0"/>
              <a:t>Break down as needed</a:t>
            </a:r>
          </a:p>
        </p:txBody>
      </p:sp>
      <p:pic>
        <p:nvPicPr>
          <p:cNvPr id="26628" name="Picture 2" descr="C:\Program Files\Microsoft Office\MEDIA\CAGCAT10\j0233018.wmf"/>
          <p:cNvPicPr>
            <a:picLocks noChangeAspect="1" noChangeArrowheads="1"/>
          </p:cNvPicPr>
          <p:nvPr/>
        </p:nvPicPr>
        <p:blipFill>
          <a:blip r:embed="rId3" cstate="print"/>
          <a:srcRect/>
          <a:stretch>
            <a:fillRect/>
          </a:stretch>
        </p:blipFill>
        <p:spPr bwMode="auto">
          <a:xfrm>
            <a:off x="5486400" y="3733800"/>
            <a:ext cx="1668463" cy="16938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704850"/>
            <a:ext cx="8229600" cy="666750"/>
          </a:xfrm>
        </p:spPr>
        <p:txBody>
          <a:bodyPr>
            <a:normAutofit fontScale="90000"/>
          </a:bodyPr>
          <a:lstStyle/>
          <a:p>
            <a:r>
              <a:rPr lang="en-US" sz="4800" dirty="0" smtClean="0"/>
              <a:t>Task out the Story</a:t>
            </a:r>
            <a:endParaRPr lang="en-US" sz="4400" dirty="0" smtClean="0"/>
          </a:p>
        </p:txBody>
      </p:sp>
      <p:sp>
        <p:nvSpPr>
          <p:cNvPr id="22531" name="Rectangle 3"/>
          <p:cNvSpPr>
            <a:spLocks noGrp="1" noChangeArrowheads="1"/>
          </p:cNvSpPr>
          <p:nvPr>
            <p:ph type="body" idx="1"/>
          </p:nvPr>
        </p:nvSpPr>
        <p:spPr>
          <a:xfrm>
            <a:off x="228600" y="1981200"/>
            <a:ext cx="4724400" cy="2590800"/>
          </a:xfrm>
        </p:spPr>
        <p:txBody>
          <a:bodyPr/>
          <a:lstStyle/>
          <a:p>
            <a:pPr>
              <a:lnSpc>
                <a:spcPct val="85000"/>
              </a:lnSpc>
            </a:pPr>
            <a:r>
              <a:rPr lang="en-US" sz="2400" dirty="0" smtClean="0"/>
              <a:t>Define tasks</a:t>
            </a:r>
          </a:p>
          <a:p>
            <a:pPr>
              <a:lnSpc>
                <a:spcPct val="85000"/>
              </a:lnSpc>
            </a:pPr>
            <a:endParaRPr lang="en-US" sz="2400" dirty="0" smtClean="0"/>
          </a:p>
          <a:p>
            <a:pPr>
              <a:lnSpc>
                <a:spcPct val="85000"/>
              </a:lnSpc>
            </a:pPr>
            <a:r>
              <a:rPr lang="en-US" sz="2400" dirty="0" smtClean="0"/>
              <a:t>Estimate the work involved</a:t>
            </a:r>
          </a:p>
          <a:p>
            <a:pPr>
              <a:lnSpc>
                <a:spcPct val="85000"/>
              </a:lnSpc>
            </a:pPr>
            <a:endParaRPr lang="en-US" sz="2400" dirty="0" smtClean="0"/>
          </a:p>
          <a:p>
            <a:pPr>
              <a:lnSpc>
                <a:spcPct val="85000"/>
              </a:lnSpc>
            </a:pPr>
            <a:r>
              <a:rPr lang="en-US" sz="2400" dirty="0" smtClean="0"/>
              <a:t>Double check ability to commit</a:t>
            </a:r>
          </a:p>
          <a:p>
            <a:pPr lvl="1">
              <a:lnSpc>
                <a:spcPct val="85000"/>
              </a:lnSpc>
            </a:pPr>
            <a:endParaRPr lang="en-US" sz="2200" dirty="0" smtClean="0"/>
          </a:p>
        </p:txBody>
      </p:sp>
      <p:pic>
        <p:nvPicPr>
          <p:cNvPr id="22532" name="Picture 2" descr="C:\Users\Walter\AppData\Local\Microsoft\Windows\Temporary Internet Files\Content.IE5\VAU0J1GT\MPj04383570000[1].jpg"/>
          <p:cNvPicPr>
            <a:picLocks noChangeAspect="1" noChangeArrowheads="1"/>
          </p:cNvPicPr>
          <p:nvPr/>
        </p:nvPicPr>
        <p:blipFill>
          <a:blip r:embed="rId3" cstate="print"/>
          <a:srcRect/>
          <a:stretch>
            <a:fillRect/>
          </a:stretch>
        </p:blipFill>
        <p:spPr bwMode="auto">
          <a:xfrm>
            <a:off x="5105400" y="1752600"/>
            <a:ext cx="2209800" cy="3295650"/>
          </a:xfrm>
          <a:prstGeom prst="rect">
            <a:avLst/>
          </a:prstGeom>
          <a:noFill/>
          <a:ln w="9525">
            <a:noFill/>
            <a:miter lim="800000"/>
            <a:headEnd/>
            <a:tailEnd/>
          </a:ln>
        </p:spPr>
      </p:pic>
      <p:sp>
        <p:nvSpPr>
          <p:cNvPr id="22533" name="TextBox 4"/>
          <p:cNvSpPr txBox="1">
            <a:spLocks noChangeArrowheads="1"/>
          </p:cNvSpPr>
          <p:nvPr/>
        </p:nvSpPr>
        <p:spPr bwMode="auto">
          <a:xfrm>
            <a:off x="2819400" y="5334000"/>
            <a:ext cx="3200400" cy="646113"/>
          </a:xfrm>
          <a:prstGeom prst="rect">
            <a:avLst/>
          </a:prstGeom>
          <a:noFill/>
          <a:ln w="9525">
            <a:noFill/>
            <a:miter lim="800000"/>
            <a:headEnd/>
            <a:tailEnd/>
          </a:ln>
        </p:spPr>
        <p:txBody>
          <a:bodyPr>
            <a:spAutoFit/>
          </a:bodyPr>
          <a:lstStyle/>
          <a:p>
            <a:r>
              <a:rPr lang="en-US">
                <a:solidFill>
                  <a:srgbClr val="FF0000"/>
                </a:solidFill>
                <a:latin typeface="Constantia" pitchFamily="18" charset="0"/>
              </a:rPr>
              <a:t>The Product Owner can help in avoiding less valuable work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a:t>
            </a:r>
            <a:endParaRPr lang="en-US" dirty="0"/>
          </a:p>
        </p:txBody>
      </p:sp>
      <p:sp>
        <p:nvSpPr>
          <p:cNvPr id="3" name="Content Placeholder 2"/>
          <p:cNvSpPr>
            <a:spLocks noGrp="1"/>
          </p:cNvSpPr>
          <p:nvPr>
            <p:ph idx="1"/>
          </p:nvPr>
        </p:nvSpPr>
        <p:spPr/>
        <p:txBody>
          <a:bodyPr/>
          <a:lstStyle/>
          <a:p>
            <a:r>
              <a:rPr lang="en-US" dirty="0" smtClean="0"/>
              <a:t>Until the team cannot take on more</a:t>
            </a:r>
          </a:p>
          <a:p>
            <a:r>
              <a:rPr lang="en-US" dirty="0" smtClean="0"/>
              <a:t>Split stories as necessary</a:t>
            </a:r>
            <a:endParaRPr lang="en-US" dirty="0"/>
          </a:p>
        </p:txBody>
      </p:sp>
      <p:pic>
        <p:nvPicPr>
          <p:cNvPr id="4098" name="Picture 2" descr="C:\Users\Walter\AppData\Local\Microsoft\Windows\Temporary Internet Files\Content.IE5\BB1F176O\MMj02545050000[1].gif"/>
          <p:cNvPicPr>
            <a:picLocks noChangeAspect="1" noChangeArrowheads="1" noCrop="1"/>
          </p:cNvPicPr>
          <p:nvPr/>
        </p:nvPicPr>
        <p:blipFill>
          <a:blip r:embed="rId3" cstate="print"/>
          <a:srcRect/>
          <a:stretch>
            <a:fillRect/>
          </a:stretch>
        </p:blipFill>
        <p:spPr bwMode="auto">
          <a:xfrm>
            <a:off x="3124200" y="3429000"/>
            <a:ext cx="2514600" cy="25146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smtClean="0"/>
              <a:t>Commit</a:t>
            </a:r>
          </a:p>
        </p:txBody>
      </p:sp>
      <p:sp>
        <p:nvSpPr>
          <p:cNvPr id="59395" name="Content Placeholder 3"/>
          <p:cNvSpPr>
            <a:spLocks noGrp="1"/>
          </p:cNvSpPr>
          <p:nvPr>
            <p:ph idx="1"/>
          </p:nvPr>
        </p:nvSpPr>
        <p:spPr/>
        <p:txBody>
          <a:bodyPr>
            <a:normAutofit/>
          </a:bodyPr>
          <a:lstStyle/>
          <a:p>
            <a:r>
              <a:rPr lang="en-US" dirty="0" smtClean="0"/>
              <a:t>Everyone agrees the iteration is doable</a:t>
            </a:r>
          </a:p>
          <a:p>
            <a:r>
              <a:rPr lang="en-US" dirty="0" smtClean="0"/>
              <a:t>Use disagreement and uneasiness in team members to drive out hidden risks, tasks, and issues</a:t>
            </a:r>
          </a:p>
          <a:p>
            <a:r>
              <a:rPr lang="en-US" dirty="0" smtClean="0"/>
              <a:t>Drive agreement with a fist of five</a:t>
            </a:r>
          </a:p>
          <a:p>
            <a:pPr lvl="2" eaLnBrk="1" hangingPunct="1"/>
            <a:r>
              <a:rPr lang="en-US" dirty="0" smtClean="0"/>
              <a:t>Absolutely, no question</a:t>
            </a:r>
          </a:p>
          <a:p>
            <a:pPr lvl="2" eaLnBrk="1" hangingPunct="1"/>
            <a:r>
              <a:rPr lang="en-US" dirty="0" smtClean="0"/>
              <a:t>I think this is good and will make it happen</a:t>
            </a:r>
          </a:p>
          <a:p>
            <a:pPr lvl="2" eaLnBrk="1" hangingPunct="1"/>
            <a:r>
              <a:rPr lang="en-US" dirty="0" smtClean="0"/>
              <a:t>I can support this</a:t>
            </a:r>
          </a:p>
          <a:p>
            <a:pPr lvl="2" eaLnBrk="1" hangingPunct="1"/>
            <a:r>
              <a:rPr lang="en-US" dirty="0" smtClean="0"/>
              <a:t>I’m uneasy about this and think we need to talk about it more</a:t>
            </a:r>
          </a:p>
          <a:p>
            <a:pPr lvl="2" eaLnBrk="1" hangingPunct="1"/>
            <a:r>
              <a:rPr lang="en-US" dirty="0" smtClean="0"/>
              <a:t>Let’s continue discussing this idea in the parking lot</a:t>
            </a:r>
          </a:p>
        </p:txBody>
      </p:sp>
      <p:pic>
        <p:nvPicPr>
          <p:cNvPr id="59397" name="Picture 5"/>
          <p:cNvPicPr>
            <a:picLocks noChangeAspect="1"/>
          </p:cNvPicPr>
          <p:nvPr/>
        </p:nvPicPr>
        <p:blipFill>
          <a:blip r:embed="rId3" cstate="print"/>
          <a:srcRect/>
          <a:stretch>
            <a:fillRect/>
          </a:stretch>
        </p:blipFill>
        <p:spPr bwMode="auto">
          <a:xfrm>
            <a:off x="838200" y="3810000"/>
            <a:ext cx="317500" cy="304800"/>
          </a:xfrm>
          <a:prstGeom prst="rect">
            <a:avLst/>
          </a:prstGeom>
          <a:noFill/>
          <a:ln w="9525">
            <a:noFill/>
            <a:miter lim="800000"/>
            <a:headEnd/>
            <a:tailEnd/>
          </a:ln>
        </p:spPr>
      </p:pic>
      <p:pic>
        <p:nvPicPr>
          <p:cNvPr id="59398" name="Picture 6"/>
          <p:cNvPicPr>
            <a:picLocks noChangeAspect="1"/>
          </p:cNvPicPr>
          <p:nvPr/>
        </p:nvPicPr>
        <p:blipFill>
          <a:blip r:embed="rId4" cstate="print"/>
          <a:srcRect/>
          <a:stretch>
            <a:fillRect/>
          </a:stretch>
        </p:blipFill>
        <p:spPr bwMode="auto">
          <a:xfrm>
            <a:off x="838200" y="4191000"/>
            <a:ext cx="304800" cy="292100"/>
          </a:xfrm>
          <a:prstGeom prst="rect">
            <a:avLst/>
          </a:prstGeom>
          <a:noFill/>
          <a:ln w="9525">
            <a:noFill/>
            <a:miter lim="800000"/>
            <a:headEnd/>
            <a:tailEnd/>
          </a:ln>
        </p:spPr>
      </p:pic>
      <p:pic>
        <p:nvPicPr>
          <p:cNvPr id="59399" name="Picture 7"/>
          <p:cNvPicPr>
            <a:picLocks noChangeAspect="1"/>
          </p:cNvPicPr>
          <p:nvPr/>
        </p:nvPicPr>
        <p:blipFill>
          <a:blip r:embed="rId5" cstate="print"/>
          <a:srcRect/>
          <a:stretch>
            <a:fillRect/>
          </a:stretch>
        </p:blipFill>
        <p:spPr bwMode="auto">
          <a:xfrm>
            <a:off x="838200" y="4572000"/>
            <a:ext cx="292100" cy="304800"/>
          </a:xfrm>
          <a:prstGeom prst="rect">
            <a:avLst/>
          </a:prstGeom>
          <a:noFill/>
          <a:ln w="9525">
            <a:noFill/>
            <a:miter lim="800000"/>
            <a:headEnd/>
            <a:tailEnd/>
          </a:ln>
        </p:spPr>
      </p:pic>
      <p:pic>
        <p:nvPicPr>
          <p:cNvPr id="59400" name="Picture 8"/>
          <p:cNvPicPr>
            <a:picLocks noChangeAspect="1"/>
          </p:cNvPicPr>
          <p:nvPr/>
        </p:nvPicPr>
        <p:blipFill>
          <a:blip r:embed="rId6" cstate="print"/>
          <a:srcRect/>
          <a:stretch>
            <a:fillRect/>
          </a:stretch>
        </p:blipFill>
        <p:spPr bwMode="auto">
          <a:xfrm>
            <a:off x="838200" y="4953000"/>
            <a:ext cx="292100" cy="304800"/>
          </a:xfrm>
          <a:prstGeom prst="rect">
            <a:avLst/>
          </a:prstGeom>
          <a:noFill/>
          <a:ln w="9525">
            <a:noFill/>
            <a:miter lim="800000"/>
            <a:headEnd/>
            <a:tailEnd/>
          </a:ln>
        </p:spPr>
      </p:pic>
      <p:pic>
        <p:nvPicPr>
          <p:cNvPr id="59401" name="Picture 9"/>
          <p:cNvPicPr>
            <a:picLocks noChangeAspect="1"/>
          </p:cNvPicPr>
          <p:nvPr/>
        </p:nvPicPr>
        <p:blipFill>
          <a:blip r:embed="rId7" cstate="print"/>
          <a:srcRect/>
          <a:stretch>
            <a:fillRect/>
          </a:stretch>
        </p:blipFill>
        <p:spPr bwMode="auto">
          <a:xfrm>
            <a:off x="838200" y="5334000"/>
            <a:ext cx="317500" cy="292100"/>
          </a:xfrm>
          <a:prstGeom prst="rect">
            <a:avLst/>
          </a:prstGeom>
          <a:noFill/>
          <a:ln w="9525">
            <a:noFill/>
            <a:miter lim="800000"/>
            <a:headEnd/>
            <a:tailEnd/>
          </a:ln>
        </p:spPr>
      </p:pic>
      <p:pic>
        <p:nvPicPr>
          <p:cNvPr id="59402" name="Picture 10"/>
          <p:cNvPicPr>
            <a:picLocks noChangeAspect="1"/>
          </p:cNvPicPr>
          <p:nvPr/>
        </p:nvPicPr>
        <p:blipFill>
          <a:blip r:embed="rId8" cstate="print"/>
          <a:srcRect/>
          <a:stretch>
            <a:fillRect/>
          </a:stretch>
        </p:blipFill>
        <p:spPr bwMode="auto">
          <a:xfrm>
            <a:off x="6553200" y="990600"/>
            <a:ext cx="1524000" cy="147710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685800" y="685800"/>
            <a:ext cx="8305800" cy="609600"/>
          </a:xfrm>
        </p:spPr>
        <p:txBody>
          <a:bodyPr>
            <a:noAutofit/>
          </a:bodyPr>
          <a:lstStyle/>
          <a:p>
            <a:pPr algn="ctr" eaLnBrk="1" hangingPunct="1"/>
            <a:r>
              <a:rPr lang="en-US" sz="4000" dirty="0" smtClean="0"/>
              <a:t>Managing your Tasks</a:t>
            </a:r>
          </a:p>
        </p:txBody>
      </p:sp>
      <p:pic>
        <p:nvPicPr>
          <p:cNvPr id="58372" name="Picture 3"/>
          <p:cNvPicPr>
            <a:picLocks noChangeAspect="1" noChangeArrowheads="1"/>
          </p:cNvPicPr>
          <p:nvPr/>
        </p:nvPicPr>
        <p:blipFill>
          <a:blip r:embed="rId3" cstate="print"/>
          <a:srcRect/>
          <a:stretch>
            <a:fillRect/>
          </a:stretch>
        </p:blipFill>
        <p:spPr bwMode="auto">
          <a:xfrm>
            <a:off x="4800600" y="3352800"/>
            <a:ext cx="3937000" cy="2857307"/>
          </a:xfrm>
          <a:prstGeom prst="rect">
            <a:avLst/>
          </a:prstGeom>
          <a:noFill/>
          <a:ln w="9525">
            <a:noFill/>
            <a:miter lim="800000"/>
            <a:headEnd/>
            <a:tailEnd/>
          </a:ln>
        </p:spPr>
      </p:pic>
      <p:pic>
        <p:nvPicPr>
          <p:cNvPr id="58374" name="Picture 3"/>
          <p:cNvPicPr>
            <a:picLocks noChangeAspect="1" noChangeArrowheads="1"/>
          </p:cNvPicPr>
          <p:nvPr/>
        </p:nvPicPr>
        <p:blipFill>
          <a:blip r:embed="rId4" cstate="print"/>
          <a:srcRect/>
          <a:stretch>
            <a:fillRect/>
          </a:stretch>
        </p:blipFill>
        <p:spPr bwMode="auto">
          <a:xfrm>
            <a:off x="609600" y="3352800"/>
            <a:ext cx="3898900" cy="2703024"/>
          </a:xfrm>
          <a:prstGeom prst="rect">
            <a:avLst/>
          </a:prstGeom>
          <a:noFill/>
          <a:ln w="9525">
            <a:noFill/>
            <a:miter lim="800000"/>
            <a:headEnd/>
            <a:tailEnd/>
          </a:ln>
        </p:spPr>
      </p:pic>
      <p:pic>
        <p:nvPicPr>
          <p:cNvPr id="58375" name="Picture 4"/>
          <p:cNvPicPr>
            <a:picLocks noChangeAspect="1"/>
          </p:cNvPicPr>
          <p:nvPr/>
        </p:nvPicPr>
        <p:blipFill>
          <a:blip r:embed="rId5" cstate="print"/>
          <a:srcRect/>
          <a:stretch>
            <a:fillRect/>
          </a:stretch>
        </p:blipFill>
        <p:spPr bwMode="auto">
          <a:xfrm>
            <a:off x="5715000" y="1371600"/>
            <a:ext cx="3213100" cy="1510157"/>
          </a:xfrm>
          <a:prstGeom prst="rect">
            <a:avLst/>
          </a:prstGeom>
          <a:noFill/>
          <a:ln w="9525">
            <a:noFill/>
            <a:miter lim="800000"/>
            <a:headEnd/>
            <a:tailEnd/>
          </a:ln>
        </p:spPr>
      </p:pic>
      <p:pic>
        <p:nvPicPr>
          <p:cNvPr id="7" name="Picture 6" descr="logo.jpg"/>
          <p:cNvPicPr>
            <a:picLocks noChangeAspect="1"/>
          </p:cNvPicPr>
          <p:nvPr/>
        </p:nvPicPr>
        <p:blipFill>
          <a:blip r:embed="rId6" cstate="print"/>
          <a:stretch>
            <a:fillRect/>
          </a:stretch>
        </p:blipFill>
        <p:spPr>
          <a:xfrm>
            <a:off x="4267200" y="6477000"/>
            <a:ext cx="609600" cy="265176"/>
          </a:xfrm>
          <a:prstGeom prst="rect">
            <a:avLst/>
          </a:prstGeom>
        </p:spPr>
      </p:pic>
      <p:pic>
        <p:nvPicPr>
          <p:cNvPr id="8" name="Picture 7" descr="stories.png"/>
          <p:cNvPicPr>
            <a:picLocks noChangeAspect="1"/>
          </p:cNvPicPr>
          <p:nvPr/>
        </p:nvPicPr>
        <p:blipFill>
          <a:blip r:embed="rId7" cstate="print"/>
          <a:stretch>
            <a:fillRect/>
          </a:stretch>
        </p:blipFill>
        <p:spPr>
          <a:xfrm>
            <a:off x="304799" y="1371600"/>
            <a:ext cx="5190257" cy="18288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Standup</a:t>
            </a:r>
            <a:endParaRPr lang="en-US" dirty="0"/>
          </a:p>
        </p:txBody>
      </p:sp>
      <p:sp>
        <p:nvSpPr>
          <p:cNvPr id="3" name="Content Placeholder 2"/>
          <p:cNvSpPr>
            <a:spLocks noGrp="1"/>
          </p:cNvSpPr>
          <p:nvPr>
            <p:ph idx="1"/>
          </p:nvPr>
        </p:nvSpPr>
        <p:spPr/>
        <p:txBody>
          <a:bodyPr/>
          <a:lstStyle/>
          <a:p>
            <a:r>
              <a:rPr lang="en-US" dirty="0" smtClean="0"/>
              <a:t>What did I do yesterday?</a:t>
            </a:r>
          </a:p>
          <a:p>
            <a:r>
              <a:rPr lang="en-US" dirty="0" smtClean="0"/>
              <a:t>What will I do today?</a:t>
            </a:r>
          </a:p>
          <a:p>
            <a:r>
              <a:rPr lang="en-US" dirty="0" smtClean="0"/>
              <a:t>What’s blocking me?</a:t>
            </a:r>
          </a:p>
        </p:txBody>
      </p:sp>
      <p:pic>
        <p:nvPicPr>
          <p:cNvPr id="1031" name="Picture 7" descr="C:\Users\Walter\AppData\Local\Microsoft\Windows\Temporary Internet Files\Content.IE5\27271ONT\MPj04221220000[1].jpg"/>
          <p:cNvPicPr>
            <a:picLocks noChangeAspect="1" noChangeArrowheads="1"/>
          </p:cNvPicPr>
          <p:nvPr/>
        </p:nvPicPr>
        <p:blipFill>
          <a:blip r:embed="rId3" cstate="print"/>
          <a:srcRect/>
          <a:stretch>
            <a:fillRect/>
          </a:stretch>
        </p:blipFill>
        <p:spPr bwMode="auto">
          <a:xfrm>
            <a:off x="4267200" y="3200400"/>
            <a:ext cx="4571999" cy="3011090"/>
          </a:xfrm>
          <a:prstGeom prst="rect">
            <a:avLst/>
          </a:prstGeom>
          <a:noFill/>
        </p:spPr>
      </p:pic>
      <p:sp>
        <p:nvSpPr>
          <p:cNvPr id="5" name="TextBox 4"/>
          <p:cNvSpPr txBox="1"/>
          <p:nvPr/>
        </p:nvSpPr>
        <p:spPr>
          <a:xfrm>
            <a:off x="1371600" y="4191000"/>
            <a:ext cx="797013" cy="369332"/>
          </a:xfrm>
          <a:prstGeom prst="rect">
            <a:avLst/>
          </a:prstGeom>
          <a:noFill/>
        </p:spPr>
        <p:txBody>
          <a:bodyPr wrap="none" rtlCol="0">
            <a:spAutoFit/>
          </a:bodyPr>
          <a:lstStyle/>
          <a:p>
            <a:pPr algn="ctr"/>
            <a:r>
              <a:rPr lang="en-US" dirty="0" smtClean="0">
                <a:solidFill>
                  <a:srgbClr val="FF0000"/>
                </a:solidFill>
              </a:rPr>
              <a:t>Quick</a:t>
            </a:r>
            <a:endParaRPr lang="en-US" dirty="0">
              <a:solidFill>
                <a:srgbClr val="FF0000"/>
              </a:solidFill>
            </a:endParaRPr>
          </a:p>
        </p:txBody>
      </p:sp>
      <p:sp>
        <p:nvSpPr>
          <p:cNvPr id="6" name="TextBox 5"/>
          <p:cNvSpPr txBox="1"/>
          <p:nvPr/>
        </p:nvSpPr>
        <p:spPr>
          <a:xfrm>
            <a:off x="6019800" y="1524000"/>
            <a:ext cx="1286121" cy="369332"/>
          </a:xfrm>
          <a:prstGeom prst="rect">
            <a:avLst/>
          </a:prstGeom>
          <a:noFill/>
        </p:spPr>
        <p:txBody>
          <a:bodyPr wrap="none" rtlCol="0">
            <a:spAutoFit/>
          </a:bodyPr>
          <a:lstStyle/>
          <a:p>
            <a:pPr algn="ctr"/>
            <a:r>
              <a:rPr lang="en-US" dirty="0" smtClean="0">
                <a:solidFill>
                  <a:srgbClr val="FF0000"/>
                </a:solidFill>
              </a:rPr>
              <a:t>High Value</a:t>
            </a:r>
            <a:endParaRPr lang="en-US" dirty="0">
              <a:solidFill>
                <a:srgbClr val="FF0000"/>
              </a:solidFill>
            </a:endParaRPr>
          </a:p>
        </p:txBody>
      </p:sp>
      <p:sp>
        <p:nvSpPr>
          <p:cNvPr id="7" name="TextBox 6"/>
          <p:cNvSpPr txBox="1"/>
          <p:nvPr/>
        </p:nvSpPr>
        <p:spPr>
          <a:xfrm>
            <a:off x="1752600" y="5562600"/>
            <a:ext cx="1349408" cy="369332"/>
          </a:xfrm>
          <a:prstGeom prst="rect">
            <a:avLst/>
          </a:prstGeom>
          <a:noFill/>
        </p:spPr>
        <p:txBody>
          <a:bodyPr wrap="none" rtlCol="0">
            <a:spAutoFit/>
          </a:bodyPr>
          <a:lstStyle/>
          <a:p>
            <a:r>
              <a:rPr lang="en-US" dirty="0" smtClean="0">
                <a:solidFill>
                  <a:srgbClr val="FF0000"/>
                </a:solidFill>
              </a:rPr>
              <a:t>Parking Lot</a:t>
            </a:r>
            <a:endParaRPr lang="en-US" dirty="0">
              <a:solidFill>
                <a:srgbClr val="FF0000"/>
              </a:solidFill>
            </a:endParaRPr>
          </a:p>
        </p:txBody>
      </p:sp>
      <p:sp>
        <p:nvSpPr>
          <p:cNvPr id="8" name="TextBox 7"/>
          <p:cNvSpPr txBox="1"/>
          <p:nvPr/>
        </p:nvSpPr>
        <p:spPr>
          <a:xfrm>
            <a:off x="6264146" y="2438400"/>
            <a:ext cx="1437766" cy="369332"/>
          </a:xfrm>
          <a:prstGeom prst="rect">
            <a:avLst/>
          </a:prstGeom>
          <a:noFill/>
        </p:spPr>
        <p:txBody>
          <a:bodyPr wrap="none" rtlCol="0">
            <a:spAutoFit/>
          </a:bodyPr>
          <a:lstStyle/>
          <a:p>
            <a:pPr algn="ctr"/>
            <a:r>
              <a:rPr lang="en-US" dirty="0" smtClean="0">
                <a:solidFill>
                  <a:srgbClr val="FF0000"/>
                </a:solidFill>
              </a:rPr>
              <a:t>For the team</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Content Placeholder 2"/>
          <p:cNvSpPr>
            <a:spLocks noGrp="1"/>
          </p:cNvSpPr>
          <p:nvPr>
            <p:ph idx="1"/>
          </p:nvPr>
        </p:nvSpPr>
        <p:spPr/>
        <p:txBody>
          <a:bodyPr/>
          <a:lstStyle/>
          <a:p>
            <a:r>
              <a:rPr lang="en-US" dirty="0" smtClean="0"/>
              <a:t>Show off what you got “done” in the iteration</a:t>
            </a:r>
          </a:p>
          <a:p>
            <a:r>
              <a:rPr lang="en-US" dirty="0" smtClean="0"/>
              <a:t>Should be from the user’s perspective</a:t>
            </a:r>
          </a:p>
          <a:p>
            <a:r>
              <a:rPr lang="en-US" dirty="0" smtClean="0"/>
              <a:t>No slides</a:t>
            </a:r>
          </a:p>
          <a:p>
            <a:r>
              <a:rPr lang="en-US" dirty="0" smtClean="0"/>
              <a:t>No code</a:t>
            </a:r>
          </a:p>
          <a:p>
            <a:r>
              <a:rPr lang="en-US" dirty="0" smtClean="0"/>
              <a:t>Just working software</a:t>
            </a:r>
          </a:p>
        </p:txBody>
      </p:sp>
      <p:pic>
        <p:nvPicPr>
          <p:cNvPr id="8196" name="Picture 4" descr="C:\Users\Walter\AppData\Local\Microsoft\Windows\Temporary Internet Files\Content.IE5\VAU0J1GT\MPj03864060000[1].jpg"/>
          <p:cNvPicPr>
            <a:picLocks noChangeAspect="1" noChangeArrowheads="1"/>
          </p:cNvPicPr>
          <p:nvPr/>
        </p:nvPicPr>
        <p:blipFill>
          <a:blip r:embed="rId3" cstate="print"/>
          <a:srcRect/>
          <a:stretch>
            <a:fillRect/>
          </a:stretch>
        </p:blipFill>
        <p:spPr bwMode="auto">
          <a:xfrm>
            <a:off x="6705600" y="4191000"/>
            <a:ext cx="2130552" cy="2134109"/>
          </a:xfrm>
          <a:prstGeom prst="rect">
            <a:avLst/>
          </a:prstGeom>
          <a:noFill/>
        </p:spPr>
      </p:pic>
      <p:sp>
        <p:nvSpPr>
          <p:cNvPr id="7" name="TextBox 6"/>
          <p:cNvSpPr txBox="1"/>
          <p:nvPr/>
        </p:nvSpPr>
        <p:spPr>
          <a:xfrm>
            <a:off x="762000" y="4876800"/>
            <a:ext cx="5194564" cy="830997"/>
          </a:xfrm>
          <a:prstGeom prst="rect">
            <a:avLst/>
          </a:prstGeom>
          <a:noFill/>
        </p:spPr>
        <p:txBody>
          <a:bodyPr wrap="none" rtlCol="0">
            <a:spAutoFit/>
          </a:bodyPr>
          <a:lstStyle/>
          <a:p>
            <a:r>
              <a:rPr lang="en-US" sz="2400" dirty="0" smtClean="0">
                <a:solidFill>
                  <a:srgbClr val="FF0000"/>
                </a:solidFill>
              </a:rPr>
              <a:t>If a customer could attend your demo,</a:t>
            </a:r>
          </a:p>
          <a:p>
            <a:pPr algn="ctr"/>
            <a:r>
              <a:rPr lang="en-US" sz="2400" dirty="0" smtClean="0">
                <a:solidFill>
                  <a:srgbClr val="FF0000"/>
                </a:solidFill>
              </a:rPr>
              <a:t>you’re doing it right</a:t>
            </a:r>
            <a:endParaRPr lang="en-US" sz="2400"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Retrospective</a:t>
            </a:r>
            <a:endParaRPr lang="en-US" dirty="0"/>
          </a:p>
        </p:txBody>
      </p:sp>
      <p:sp>
        <p:nvSpPr>
          <p:cNvPr id="3" name="Content Placeholder 2"/>
          <p:cNvSpPr>
            <a:spLocks noGrp="1"/>
          </p:cNvSpPr>
          <p:nvPr>
            <p:ph idx="1"/>
          </p:nvPr>
        </p:nvSpPr>
        <p:spPr/>
        <p:txBody>
          <a:bodyPr/>
          <a:lstStyle/>
          <a:p>
            <a:r>
              <a:rPr lang="en-US" dirty="0" smtClean="0"/>
              <a:t>Review the process over the last iteration</a:t>
            </a:r>
          </a:p>
          <a:p>
            <a:r>
              <a:rPr lang="en-US" dirty="0" smtClean="0"/>
              <a:t>What went well?</a:t>
            </a:r>
          </a:p>
          <a:p>
            <a:r>
              <a:rPr lang="en-US" dirty="0" smtClean="0"/>
              <a:t>What went poorly?</a:t>
            </a:r>
          </a:p>
          <a:p>
            <a:r>
              <a:rPr lang="en-US" dirty="0" smtClean="0"/>
              <a:t>How can we do things better?</a:t>
            </a:r>
          </a:p>
          <a:p>
            <a:r>
              <a:rPr lang="en-US" dirty="0" smtClean="0"/>
              <a:t>Take the top 1-3 items and make sure you make progress on them in the next iteration</a:t>
            </a:r>
          </a:p>
        </p:txBody>
      </p:sp>
      <p:pic>
        <p:nvPicPr>
          <p:cNvPr id="7170" name="Picture 2" descr="C:\Users\Walter\AppData\Local\Microsoft\Windows\Temporary Internet Files\Content.IE5\27271ONT\MPj04221220000[1].jpg"/>
          <p:cNvPicPr>
            <a:picLocks noChangeAspect="1" noChangeArrowheads="1"/>
          </p:cNvPicPr>
          <p:nvPr/>
        </p:nvPicPr>
        <p:blipFill>
          <a:blip r:embed="rId3" cstate="print"/>
          <a:srcRect/>
          <a:stretch>
            <a:fillRect/>
          </a:stretch>
        </p:blipFill>
        <p:spPr bwMode="auto">
          <a:xfrm>
            <a:off x="2971801" y="4800600"/>
            <a:ext cx="2209800" cy="1455360"/>
          </a:xfrm>
          <a:prstGeom prst="rect">
            <a:avLst/>
          </a:prstGeom>
          <a:noFill/>
        </p:spPr>
      </p:pic>
      <p:sp>
        <p:nvSpPr>
          <p:cNvPr id="5" name="TextBox 4"/>
          <p:cNvSpPr txBox="1"/>
          <p:nvPr/>
        </p:nvSpPr>
        <p:spPr>
          <a:xfrm>
            <a:off x="6705600" y="5562600"/>
            <a:ext cx="1017010" cy="369332"/>
          </a:xfrm>
          <a:prstGeom prst="rect">
            <a:avLst/>
          </a:prstGeom>
          <a:noFill/>
        </p:spPr>
        <p:txBody>
          <a:bodyPr wrap="none" rtlCol="0">
            <a:spAutoFit/>
          </a:bodyPr>
          <a:lstStyle/>
          <a:p>
            <a:r>
              <a:rPr lang="en-US" dirty="0" smtClean="0">
                <a:solidFill>
                  <a:srgbClr val="FF0000"/>
                </a:solidFill>
              </a:rPr>
              <a:t>Improve</a:t>
            </a:r>
            <a:endParaRPr lang="en-US"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a:t>
            </a:r>
            <a:endParaRPr lang="en-US" dirty="0"/>
          </a:p>
        </p:txBody>
      </p:sp>
      <p:sp>
        <p:nvSpPr>
          <p:cNvPr id="3" name="Content Placeholder 2"/>
          <p:cNvSpPr>
            <a:spLocks noGrp="1"/>
          </p:cNvSpPr>
          <p:nvPr>
            <p:ph idx="1"/>
          </p:nvPr>
        </p:nvSpPr>
        <p:spPr/>
        <p:txBody>
          <a:bodyPr/>
          <a:lstStyle/>
          <a:p>
            <a:r>
              <a:rPr lang="en-US" dirty="0" smtClean="0"/>
              <a:t>Identify a medium sized story that is well understood; call it a 5</a:t>
            </a:r>
          </a:p>
          <a:p>
            <a:r>
              <a:rPr lang="en-US" dirty="0" smtClean="0"/>
              <a:t>Now estimate other stories relative to that</a:t>
            </a:r>
          </a:p>
          <a:p>
            <a:r>
              <a:rPr lang="en-US" dirty="0" smtClean="0"/>
              <a:t>Is it about the same, ½ as difficult, twice as difficult?</a:t>
            </a:r>
          </a:p>
          <a:p>
            <a:r>
              <a:rPr lang="en-US" dirty="0" smtClean="0"/>
              <a:t>Use Fibonacci numbers: 1, 2, 3, 5, 8, 13, 21</a:t>
            </a:r>
          </a:p>
          <a:p>
            <a:r>
              <a:rPr lang="en-US" dirty="0" smtClean="0"/>
              <a:t>If bigger than that or if too hard to estimate, split the story</a:t>
            </a:r>
          </a:p>
          <a:p>
            <a:r>
              <a:rPr lang="en-US" dirty="0" smtClean="0"/>
              <a:t>Tackle as a team; Planning poker can help (www.planningpoker.com)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Agility</a:t>
            </a:r>
            <a:endParaRPr lang="en-US" dirty="0"/>
          </a:p>
        </p:txBody>
      </p:sp>
      <p:sp>
        <p:nvSpPr>
          <p:cNvPr id="3" name="Content Placeholder 2"/>
          <p:cNvSpPr>
            <a:spLocks noGrp="1"/>
          </p:cNvSpPr>
          <p:nvPr>
            <p:ph idx="1"/>
          </p:nvPr>
        </p:nvSpPr>
        <p:spPr/>
        <p:txBody>
          <a:bodyPr>
            <a:normAutofit/>
          </a:bodyPr>
          <a:lstStyle/>
          <a:p>
            <a:r>
              <a:rPr lang="en-US" dirty="0" smtClean="0"/>
              <a:t>Individuals and interactions over processes and tools</a:t>
            </a:r>
          </a:p>
          <a:p>
            <a:pPr lvl="1"/>
            <a:r>
              <a:rPr lang="en-US" dirty="0" smtClean="0"/>
              <a:t>Encourage engagement between functional areas</a:t>
            </a:r>
          </a:p>
          <a:p>
            <a:pPr lvl="1"/>
            <a:r>
              <a:rPr lang="en-US" dirty="0" smtClean="0"/>
              <a:t>Avoid using documents to hand off information</a:t>
            </a:r>
          </a:p>
          <a:p>
            <a:endParaRPr lang="en-US" dirty="0" smtClean="0"/>
          </a:p>
          <a:p>
            <a:r>
              <a:rPr lang="en-US" dirty="0" smtClean="0"/>
              <a:t>Working software over comprehensive documentation </a:t>
            </a:r>
          </a:p>
          <a:p>
            <a:pPr lvl="1"/>
            <a:r>
              <a:rPr lang="en-US" dirty="0" smtClean="0"/>
              <a:t>Focus on incrementally attacking the problem</a:t>
            </a:r>
          </a:p>
          <a:p>
            <a:pPr lvl="1"/>
            <a:r>
              <a:rPr lang="en-US" dirty="0" smtClean="0"/>
              <a:t>Stay releasable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Velocity</a:t>
            </a:r>
          </a:p>
        </p:txBody>
      </p:sp>
      <p:sp>
        <p:nvSpPr>
          <p:cNvPr id="35843" name="Content Placeholder 2"/>
          <p:cNvSpPr>
            <a:spLocks noGrp="1"/>
          </p:cNvSpPr>
          <p:nvPr>
            <p:ph idx="1"/>
          </p:nvPr>
        </p:nvSpPr>
        <p:spPr/>
        <p:txBody>
          <a:bodyPr/>
          <a:lstStyle/>
          <a:p>
            <a:r>
              <a:rPr lang="en-US" dirty="0" smtClean="0"/>
              <a:t>Now that stories have sizes, you can track how many points you typically get done in an iteration</a:t>
            </a:r>
          </a:p>
          <a:p>
            <a:r>
              <a:rPr lang="en-US" dirty="0" smtClean="0"/>
              <a:t>Only count points for stories that get accepted in the iteration</a:t>
            </a:r>
          </a:p>
          <a:p>
            <a:r>
              <a:rPr lang="en-US" dirty="0" smtClean="0"/>
              <a:t>You can now use this to predict future completion rates</a:t>
            </a:r>
          </a:p>
        </p:txBody>
      </p:sp>
      <p:pic>
        <p:nvPicPr>
          <p:cNvPr id="35844" name="Picture 2" descr="C:\Program Files\Microsoft Office\MEDIA\CAGCAT10\j0293844.wmf"/>
          <p:cNvPicPr>
            <a:picLocks noChangeAspect="1" noChangeArrowheads="1"/>
          </p:cNvPicPr>
          <p:nvPr/>
        </p:nvPicPr>
        <p:blipFill>
          <a:blip r:embed="rId3" cstate="print"/>
          <a:srcRect/>
          <a:stretch>
            <a:fillRect/>
          </a:stretch>
        </p:blipFill>
        <p:spPr bwMode="auto">
          <a:xfrm>
            <a:off x="3505200" y="4267200"/>
            <a:ext cx="1738313" cy="182721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Structuring</a:t>
            </a:r>
            <a:r>
              <a:rPr lang="en-US" baseline="0" dirty="0" smtClean="0"/>
              <a:t> Teams</a:t>
            </a:r>
            <a:endParaRPr lang="en-US" dirty="0"/>
          </a:p>
        </p:txBody>
      </p:sp>
      <p:sp>
        <p:nvSpPr>
          <p:cNvPr id="3" name="Content Placeholder 2"/>
          <p:cNvSpPr>
            <a:spLocks noGrp="1"/>
          </p:cNvSpPr>
          <p:nvPr>
            <p:ph idx="1"/>
          </p:nvPr>
        </p:nvSpPr>
        <p:spPr/>
        <p:txBody>
          <a:bodyPr/>
          <a:lstStyle/>
          <a:p>
            <a:r>
              <a:rPr lang="en-US" dirty="0" smtClean="0"/>
              <a:t>It</a:t>
            </a:r>
            <a:r>
              <a:rPr lang="en-US" baseline="0" dirty="0" smtClean="0"/>
              <a:t> is preferable to have each team have the ability to complete its work by itself</a:t>
            </a:r>
          </a:p>
          <a:p>
            <a:r>
              <a:rPr lang="en-US" baseline="0" dirty="0" smtClean="0"/>
              <a:t>In other words, instead of a team per component, have teams with members who have knowledge of each component that will need to change to deliver something</a:t>
            </a:r>
            <a:endParaRPr lang="en-US" dirty="0"/>
          </a:p>
        </p:txBody>
      </p:sp>
      <p:pic>
        <p:nvPicPr>
          <p:cNvPr id="1026" name="Picture 2" descr="C:\Users\Walter\AppData\Local\Microsoft\Windows\Temporary Internet Files\Content.IE5\27271ONT\MPj04394330000[1].jpg"/>
          <p:cNvPicPr>
            <a:picLocks noChangeAspect="1" noChangeArrowheads="1"/>
          </p:cNvPicPr>
          <p:nvPr/>
        </p:nvPicPr>
        <p:blipFill>
          <a:blip r:embed="rId3" cstate="print"/>
          <a:srcRect/>
          <a:stretch>
            <a:fillRect/>
          </a:stretch>
        </p:blipFill>
        <p:spPr bwMode="auto">
          <a:xfrm>
            <a:off x="5715000" y="4267200"/>
            <a:ext cx="1536192" cy="229119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Divvying Things</a:t>
            </a:r>
            <a:r>
              <a:rPr lang="en-US" baseline="0" dirty="0" smtClean="0"/>
              <a:t> Up</a:t>
            </a:r>
            <a:endParaRPr lang="en-US" dirty="0"/>
          </a:p>
        </p:txBody>
      </p:sp>
      <p:sp>
        <p:nvSpPr>
          <p:cNvPr id="3" name="Content Placeholder 2"/>
          <p:cNvSpPr>
            <a:spLocks noGrp="1"/>
          </p:cNvSpPr>
          <p:nvPr>
            <p:ph idx="1"/>
          </p:nvPr>
        </p:nvSpPr>
        <p:spPr/>
        <p:txBody>
          <a:bodyPr/>
          <a:lstStyle/>
          <a:p>
            <a:r>
              <a:rPr lang="en-US" dirty="0" smtClean="0"/>
              <a:t>Your goal is to divvy things up so that teams are working on items of around the same priority</a:t>
            </a:r>
            <a:endParaRPr lang="en-US" dirty="0"/>
          </a:p>
        </p:txBody>
      </p:sp>
      <p:sp>
        <p:nvSpPr>
          <p:cNvPr id="4" name="Rectangle 3"/>
          <p:cNvSpPr/>
          <p:nvPr/>
        </p:nvSpPr>
        <p:spPr>
          <a:xfrm>
            <a:off x="609600" y="3124200"/>
            <a:ext cx="1143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9600" y="3352800"/>
            <a:ext cx="1143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3581400"/>
            <a:ext cx="1143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3810000"/>
            <a:ext cx="1143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4038600"/>
            <a:ext cx="1143000" cy="228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 y="4267200"/>
            <a:ext cx="1143000" cy="228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4495800"/>
            <a:ext cx="1143000" cy="228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9600" y="4724400"/>
            <a:ext cx="1143000" cy="228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 y="4953000"/>
            <a:ext cx="11430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9600" y="5181600"/>
            <a:ext cx="11430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9600" y="5410200"/>
            <a:ext cx="11430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9600" y="5638800"/>
            <a:ext cx="11430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9600" y="5867400"/>
            <a:ext cx="11430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724400" y="3124200"/>
            <a:ext cx="1143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724400" y="3352800"/>
            <a:ext cx="1143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724400" y="3581400"/>
            <a:ext cx="1143000" cy="228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724400" y="3810000"/>
            <a:ext cx="11430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24400" y="4038600"/>
            <a:ext cx="11430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724400" y="4267200"/>
            <a:ext cx="1143000" cy="228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724400" y="4495800"/>
            <a:ext cx="1143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724400" y="4724400"/>
            <a:ext cx="11430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724400" y="4953000"/>
            <a:ext cx="1143000" cy="228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724400" y="5181600"/>
            <a:ext cx="1143000" cy="228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24400" y="5410200"/>
            <a:ext cx="11430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724400" y="5638800"/>
            <a:ext cx="11430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24400" y="5867400"/>
            <a:ext cx="1143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14400" y="6248400"/>
            <a:ext cx="564578" cy="369332"/>
          </a:xfrm>
          <a:prstGeom prst="rect">
            <a:avLst/>
          </a:prstGeom>
          <a:noFill/>
        </p:spPr>
        <p:txBody>
          <a:bodyPr wrap="none" rtlCol="0">
            <a:spAutoFit/>
          </a:bodyPr>
          <a:lstStyle/>
          <a:p>
            <a:r>
              <a:rPr lang="en-US" dirty="0" smtClean="0"/>
              <a:t>Bad</a:t>
            </a:r>
            <a:endParaRPr lang="en-US" dirty="0"/>
          </a:p>
        </p:txBody>
      </p:sp>
      <p:sp>
        <p:nvSpPr>
          <p:cNvPr id="31" name="TextBox 30"/>
          <p:cNvSpPr txBox="1"/>
          <p:nvPr/>
        </p:nvSpPr>
        <p:spPr>
          <a:xfrm>
            <a:off x="5029200" y="6248400"/>
            <a:ext cx="728084" cy="369332"/>
          </a:xfrm>
          <a:prstGeom prst="rect">
            <a:avLst/>
          </a:prstGeom>
          <a:noFill/>
        </p:spPr>
        <p:txBody>
          <a:bodyPr wrap="none" rtlCol="0">
            <a:spAutoFit/>
          </a:bodyPr>
          <a:lstStyle/>
          <a:p>
            <a:r>
              <a:rPr lang="en-US" dirty="0" smtClean="0"/>
              <a:t>Good</a:t>
            </a:r>
            <a:endParaRPr lang="en-US" dirty="0"/>
          </a:p>
        </p:txBody>
      </p:sp>
      <p:sp>
        <p:nvSpPr>
          <p:cNvPr id="32" name="TextBox 31"/>
          <p:cNvSpPr txBox="1"/>
          <p:nvPr/>
        </p:nvSpPr>
        <p:spPr>
          <a:xfrm>
            <a:off x="2667000" y="3352800"/>
            <a:ext cx="1901290" cy="1754326"/>
          </a:xfrm>
          <a:prstGeom prst="rect">
            <a:avLst/>
          </a:prstGeom>
          <a:noFill/>
        </p:spPr>
        <p:txBody>
          <a:bodyPr wrap="none" rtlCol="0">
            <a:spAutoFit/>
          </a:bodyPr>
          <a:lstStyle/>
          <a:p>
            <a:r>
              <a:rPr lang="en-US" dirty="0" smtClean="0"/>
              <a:t>If each team able</a:t>
            </a:r>
          </a:p>
          <a:p>
            <a:r>
              <a:rPr lang="en-US" dirty="0" smtClean="0"/>
              <a:t>to get 3 blocks in </a:t>
            </a:r>
          </a:p>
          <a:p>
            <a:r>
              <a:rPr lang="en-US" dirty="0" smtClean="0"/>
              <a:t>the release,</a:t>
            </a:r>
          </a:p>
          <a:p>
            <a:r>
              <a:rPr lang="en-US" dirty="0" smtClean="0"/>
              <a:t>the highlighted</a:t>
            </a:r>
          </a:p>
          <a:p>
            <a:r>
              <a:rPr lang="en-US" dirty="0" smtClean="0"/>
              <a:t>stories won’t</a:t>
            </a:r>
          </a:p>
          <a:p>
            <a:r>
              <a:rPr lang="en-US" dirty="0" smtClean="0"/>
              <a:t>make it</a:t>
            </a:r>
          </a:p>
        </p:txBody>
      </p:sp>
      <p:sp>
        <p:nvSpPr>
          <p:cNvPr id="34" name="Left Arrow 33"/>
          <p:cNvSpPr/>
          <p:nvPr/>
        </p:nvSpPr>
        <p:spPr>
          <a:xfrm>
            <a:off x="1828800" y="3886200"/>
            <a:ext cx="4572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 Arrow 35"/>
          <p:cNvSpPr/>
          <p:nvPr/>
        </p:nvSpPr>
        <p:spPr>
          <a:xfrm>
            <a:off x="1828800" y="4800600"/>
            <a:ext cx="4572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 Arrow 40"/>
          <p:cNvSpPr/>
          <p:nvPr/>
        </p:nvSpPr>
        <p:spPr>
          <a:xfrm>
            <a:off x="6019800" y="5257800"/>
            <a:ext cx="4572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 Arrow 41"/>
          <p:cNvSpPr/>
          <p:nvPr/>
        </p:nvSpPr>
        <p:spPr>
          <a:xfrm>
            <a:off x="6019800" y="5715000"/>
            <a:ext cx="4572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 Arrow 42"/>
          <p:cNvSpPr/>
          <p:nvPr/>
        </p:nvSpPr>
        <p:spPr>
          <a:xfrm>
            <a:off x="6019800" y="5943600"/>
            <a:ext cx="4572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 Arrow 43"/>
          <p:cNvSpPr/>
          <p:nvPr/>
        </p:nvSpPr>
        <p:spPr>
          <a:xfrm>
            <a:off x="1828800" y="5943600"/>
            <a:ext cx="4572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553200" y="3352800"/>
            <a:ext cx="2308324" cy="1200329"/>
          </a:xfrm>
          <a:prstGeom prst="rect">
            <a:avLst/>
          </a:prstGeom>
          <a:noFill/>
        </p:spPr>
        <p:txBody>
          <a:bodyPr wrap="none" rtlCol="0">
            <a:spAutoFit/>
          </a:bodyPr>
          <a:lstStyle/>
          <a:p>
            <a:r>
              <a:rPr lang="en-US" dirty="0" smtClean="0"/>
              <a:t>By better distributing</a:t>
            </a:r>
          </a:p>
          <a:p>
            <a:r>
              <a:rPr lang="en-US" dirty="0" smtClean="0"/>
              <a:t>stories amongst the</a:t>
            </a:r>
          </a:p>
          <a:p>
            <a:r>
              <a:rPr lang="en-US" dirty="0" smtClean="0"/>
              <a:t>teams, look which</a:t>
            </a:r>
          </a:p>
          <a:p>
            <a:r>
              <a:rPr lang="en-US" dirty="0" smtClean="0"/>
              <a:t>stories won’t make it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Dependencies</a:t>
            </a:r>
            <a:endParaRPr lang="en-US" dirty="0"/>
          </a:p>
        </p:txBody>
      </p:sp>
      <p:sp>
        <p:nvSpPr>
          <p:cNvPr id="3" name="Content Placeholder 2"/>
          <p:cNvSpPr>
            <a:spLocks noGrp="1"/>
          </p:cNvSpPr>
          <p:nvPr>
            <p:ph idx="1"/>
          </p:nvPr>
        </p:nvSpPr>
        <p:spPr/>
        <p:txBody>
          <a:bodyPr>
            <a:normAutofit lnSpcReduction="10000"/>
          </a:bodyPr>
          <a:lstStyle/>
          <a:p>
            <a:r>
              <a:rPr kumimoji="0" lang="en-US" sz="2600" b="0" i="0" kern="1200" dirty="0" smtClean="0">
                <a:solidFill>
                  <a:schemeClr val="tx1"/>
                </a:solidFill>
                <a:latin typeface="+mn-lt"/>
                <a:ea typeface="+mn-ea"/>
                <a:cs typeface="+mn-cs"/>
              </a:rPr>
              <a:t>Approaches</a:t>
            </a:r>
            <a:r>
              <a:rPr kumimoji="0" lang="en-US" sz="2600" b="0" i="0" kern="1200" baseline="0" dirty="0" smtClean="0">
                <a:solidFill>
                  <a:schemeClr val="tx1"/>
                </a:solidFill>
                <a:latin typeface="+mn-lt"/>
                <a:ea typeface="+mn-ea"/>
                <a:cs typeface="+mn-cs"/>
              </a:rPr>
              <a:t> (go with the first one you can):</a:t>
            </a:r>
            <a:endParaRPr kumimoji="0" lang="en-US" sz="2600" b="0" i="0" kern="1200" dirty="0" smtClean="0">
              <a:solidFill>
                <a:schemeClr val="tx1"/>
              </a:solidFill>
              <a:latin typeface="+mn-lt"/>
              <a:ea typeface="+mn-ea"/>
              <a:cs typeface="+mn-cs"/>
            </a:endParaRPr>
          </a:p>
          <a:p>
            <a:pPr lvl="1"/>
            <a:r>
              <a:rPr kumimoji="0" lang="en-US" sz="2400" b="0" i="0" kern="1200" dirty="0" smtClean="0">
                <a:solidFill>
                  <a:schemeClr val="tx1"/>
                </a:solidFill>
                <a:latin typeface="+mn-lt"/>
                <a:ea typeface="+mn-ea"/>
                <a:cs typeface="+mn-cs"/>
              </a:rPr>
              <a:t>Structure the teams so that a single team can solve the problem end to end</a:t>
            </a:r>
          </a:p>
          <a:p>
            <a:pPr lvl="1"/>
            <a:r>
              <a:rPr kumimoji="0" lang="en-US" sz="2400" b="0" i="0" kern="1200" dirty="0" smtClean="0">
                <a:solidFill>
                  <a:schemeClr val="tx1"/>
                </a:solidFill>
                <a:latin typeface="+mn-lt"/>
                <a:ea typeface="+mn-ea"/>
                <a:cs typeface="+mn-cs"/>
              </a:rPr>
              <a:t>Do the work within the same iteration</a:t>
            </a:r>
          </a:p>
          <a:p>
            <a:pPr lvl="1"/>
            <a:r>
              <a:rPr kumimoji="0" lang="en-US" sz="2400" b="0" i="0" kern="1200" dirty="0" smtClean="0">
                <a:solidFill>
                  <a:schemeClr val="tx1"/>
                </a:solidFill>
                <a:latin typeface="+mn-lt"/>
                <a:ea typeface="+mn-ea"/>
                <a:cs typeface="+mn-cs"/>
              </a:rPr>
              <a:t>Implement the service and then use it</a:t>
            </a:r>
          </a:p>
          <a:p>
            <a:pPr lvl="1"/>
            <a:r>
              <a:rPr kumimoji="0" lang="en-US" sz="2400" b="0" i="0" kern="1200" dirty="0" smtClean="0">
                <a:solidFill>
                  <a:schemeClr val="tx1"/>
                </a:solidFill>
                <a:latin typeface="+mn-lt"/>
                <a:ea typeface="+mn-ea"/>
                <a:cs typeface="+mn-cs"/>
              </a:rPr>
              <a:t>Stub out the service and implement it later</a:t>
            </a:r>
          </a:p>
          <a:p>
            <a:pPr lvl="0"/>
            <a:endParaRPr kumimoji="0" lang="en-US" sz="2600" b="0" i="0" kern="1200" dirty="0" smtClean="0">
              <a:solidFill>
                <a:schemeClr val="tx1"/>
              </a:solidFill>
              <a:latin typeface="+mn-lt"/>
              <a:ea typeface="+mn-ea"/>
              <a:cs typeface="+mn-cs"/>
            </a:endParaRPr>
          </a:p>
          <a:p>
            <a:pPr lvl="0"/>
            <a:r>
              <a:rPr kumimoji="0" lang="en-US" sz="2600" b="0" i="0" kern="1200" dirty="0" smtClean="0">
                <a:solidFill>
                  <a:schemeClr val="tx1"/>
                </a:solidFill>
                <a:latin typeface="+mn-lt"/>
                <a:ea typeface="+mn-ea"/>
                <a:cs typeface="+mn-cs"/>
              </a:rPr>
              <a:t>Make sure the dependent</a:t>
            </a:r>
            <a:r>
              <a:rPr kumimoji="0" lang="en-US" sz="2600" b="0" i="0" kern="1200" baseline="0" dirty="0" smtClean="0">
                <a:solidFill>
                  <a:schemeClr val="tx1"/>
                </a:solidFill>
                <a:latin typeface="+mn-lt"/>
                <a:ea typeface="+mn-ea"/>
                <a:cs typeface="+mn-cs"/>
              </a:rPr>
              <a:t> teams</a:t>
            </a:r>
          </a:p>
          <a:p>
            <a:pPr lvl="1">
              <a:buNone/>
            </a:pPr>
            <a:r>
              <a:rPr lang="en-US" dirty="0" smtClean="0"/>
              <a:t>(including e</a:t>
            </a:r>
            <a:r>
              <a:rPr lang="en-US" sz="2400" dirty="0" smtClean="0"/>
              <a:t>xternal ones) are represented at</a:t>
            </a:r>
          </a:p>
          <a:p>
            <a:pPr lvl="1">
              <a:buNone/>
            </a:pPr>
            <a:r>
              <a:rPr lang="en-US" sz="2400" dirty="0" smtClean="0"/>
              <a:t>release planning</a:t>
            </a:r>
            <a:endParaRPr kumimoji="0" lang="en-US" sz="2400" b="0" i="0" kern="1200" baseline="0" dirty="0" smtClean="0">
              <a:solidFill>
                <a:schemeClr val="tx1"/>
              </a:solidFill>
              <a:latin typeface="+mn-lt"/>
              <a:ea typeface="+mn-ea"/>
              <a:cs typeface="+mn-cs"/>
            </a:endParaRPr>
          </a:p>
        </p:txBody>
      </p:sp>
      <p:pic>
        <p:nvPicPr>
          <p:cNvPr id="1029" name="Picture 5" descr="C:\Users\Walter\AppData\Local\Microsoft\Windows\Temporary Internet Files\Content.IE5\WFOZFVKC\MPj04383450000[1].jpg"/>
          <p:cNvPicPr>
            <a:picLocks noChangeAspect="1" noChangeArrowheads="1"/>
          </p:cNvPicPr>
          <p:nvPr/>
        </p:nvPicPr>
        <p:blipFill>
          <a:blip r:embed="rId2" cstate="print"/>
          <a:srcRect/>
          <a:stretch>
            <a:fillRect/>
          </a:stretch>
        </p:blipFill>
        <p:spPr bwMode="auto">
          <a:xfrm>
            <a:off x="6934200" y="3352800"/>
            <a:ext cx="1562100" cy="2667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Release Planning</a:t>
            </a:r>
            <a:endParaRPr lang="en-US" dirty="0"/>
          </a:p>
        </p:txBody>
      </p:sp>
      <p:sp>
        <p:nvSpPr>
          <p:cNvPr id="3" name="Content Placeholder 2"/>
          <p:cNvSpPr>
            <a:spLocks noGrp="1"/>
          </p:cNvSpPr>
          <p:nvPr>
            <p:ph idx="1"/>
          </p:nvPr>
        </p:nvSpPr>
        <p:spPr/>
        <p:txBody>
          <a:bodyPr/>
          <a:lstStyle/>
          <a:p>
            <a:pPr rtl="0" fontAlgn="base"/>
            <a:r>
              <a:rPr kumimoji="0" lang="en-US" sz="2600" kern="1200" dirty="0" smtClean="0">
                <a:solidFill>
                  <a:schemeClr val="tx1"/>
                </a:solidFill>
                <a:latin typeface="+mn-lt"/>
                <a:ea typeface="+mn-ea"/>
                <a:cs typeface="+mn-cs"/>
              </a:rPr>
              <a:t>Kick off / Overview</a:t>
            </a:r>
            <a:endParaRPr lang="en-US" sz="2400" dirty="0" smtClean="0"/>
          </a:p>
          <a:p>
            <a:pPr rtl="0" fontAlgn="base"/>
            <a:r>
              <a:rPr kumimoji="0" lang="en-US" sz="2600" kern="1200" dirty="0" smtClean="0">
                <a:solidFill>
                  <a:schemeClr val="tx1"/>
                </a:solidFill>
                <a:latin typeface="+mn-lt"/>
                <a:ea typeface="+mn-ea"/>
                <a:cs typeface="+mn-cs"/>
              </a:rPr>
              <a:t>Break Out Sessions</a:t>
            </a:r>
          </a:p>
          <a:p>
            <a:r>
              <a:rPr kumimoji="0" lang="en-US" sz="2600" kern="1200" dirty="0" smtClean="0">
                <a:solidFill>
                  <a:schemeClr val="tx1"/>
                </a:solidFill>
                <a:latin typeface="+mn-lt"/>
                <a:ea typeface="+mn-ea"/>
                <a:cs typeface="+mn-cs"/>
              </a:rPr>
              <a:t>Review Results</a:t>
            </a:r>
          </a:p>
        </p:txBody>
      </p:sp>
      <p:pic>
        <p:nvPicPr>
          <p:cNvPr id="5122" name="Picture 2" descr="C:\Users\Walter\AppData\Local\Microsoft\Windows\Temporary Internet Files\Content.IE5\WY44YH1I\MPj04053960000[1].jpg"/>
          <p:cNvPicPr>
            <a:picLocks noChangeAspect="1" noChangeArrowheads="1"/>
          </p:cNvPicPr>
          <p:nvPr/>
        </p:nvPicPr>
        <p:blipFill>
          <a:blip r:embed="rId3" cstate="print"/>
          <a:srcRect/>
          <a:stretch>
            <a:fillRect/>
          </a:stretch>
        </p:blipFill>
        <p:spPr bwMode="auto">
          <a:xfrm>
            <a:off x="3642360" y="3200400"/>
            <a:ext cx="4358640" cy="311331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dirty="0" smtClean="0"/>
              <a:t>Release Planning Deliverables</a:t>
            </a:r>
            <a:endParaRPr lang="en-US" dirty="0"/>
          </a:p>
        </p:txBody>
      </p:sp>
      <p:sp>
        <p:nvSpPr>
          <p:cNvPr id="16387" name="Rectangle 3"/>
          <p:cNvSpPr>
            <a:spLocks noGrp="1" noChangeArrowheads="1"/>
          </p:cNvSpPr>
          <p:nvPr>
            <p:ph type="body" idx="1"/>
          </p:nvPr>
        </p:nvSpPr>
        <p:spPr/>
        <p:txBody>
          <a:bodyPr/>
          <a:lstStyle/>
          <a:p>
            <a:r>
              <a:rPr lang="en-US" dirty="0" smtClean="0"/>
              <a:t>Plan for each Iteration</a:t>
            </a:r>
            <a:endParaRPr lang="en-US" dirty="0"/>
          </a:p>
          <a:p>
            <a:r>
              <a:rPr lang="en-US" dirty="0"/>
              <a:t>Assumptions</a:t>
            </a:r>
          </a:p>
          <a:p>
            <a:r>
              <a:rPr lang="en-US" dirty="0"/>
              <a:t>Dependencies</a:t>
            </a:r>
          </a:p>
          <a:p>
            <a:r>
              <a:rPr lang="en-US" dirty="0"/>
              <a:t>Risks</a:t>
            </a:r>
          </a:p>
        </p:txBody>
      </p:sp>
      <p:pic>
        <p:nvPicPr>
          <p:cNvPr id="7170" name="Picture 2" descr="C:\Users\Walter\AppData\Local\Microsoft\Windows\Temporary Internet Files\Content.IE5\C23ZEI71\MPj04096620000[1].jpg"/>
          <p:cNvPicPr>
            <a:picLocks noChangeAspect="1" noChangeArrowheads="1"/>
          </p:cNvPicPr>
          <p:nvPr/>
        </p:nvPicPr>
        <p:blipFill>
          <a:blip r:embed="rId3" cstate="print"/>
          <a:srcRect/>
          <a:stretch>
            <a:fillRect/>
          </a:stretch>
        </p:blipFill>
        <p:spPr bwMode="auto">
          <a:xfrm>
            <a:off x="4343400" y="2286000"/>
            <a:ext cx="3017862" cy="3044621"/>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en-US" dirty="0" smtClean="0"/>
              <a:t>Release Planning Wrap Up</a:t>
            </a:r>
            <a:endParaRPr lang="en-US" dirty="0"/>
          </a:p>
        </p:txBody>
      </p:sp>
      <p:sp>
        <p:nvSpPr>
          <p:cNvPr id="44035" name="Rectangle 3"/>
          <p:cNvSpPr>
            <a:spLocks noGrp="1" noChangeArrowheads="1"/>
          </p:cNvSpPr>
          <p:nvPr>
            <p:ph type="body" idx="1"/>
          </p:nvPr>
        </p:nvSpPr>
        <p:spPr/>
        <p:txBody>
          <a:bodyPr/>
          <a:lstStyle/>
          <a:p>
            <a:r>
              <a:rPr lang="en-US" dirty="0"/>
              <a:t>Go through each </a:t>
            </a:r>
            <a:r>
              <a:rPr lang="en-US" dirty="0" smtClean="0"/>
              <a:t>iteration for </a:t>
            </a:r>
            <a:r>
              <a:rPr lang="en-US" dirty="0"/>
              <a:t>each </a:t>
            </a:r>
            <a:r>
              <a:rPr lang="en-US" dirty="0" smtClean="0"/>
              <a:t>team</a:t>
            </a:r>
            <a:endParaRPr lang="en-US" dirty="0"/>
          </a:p>
          <a:p>
            <a:r>
              <a:rPr lang="en-US" dirty="0" smtClean="0"/>
              <a:t>Are </a:t>
            </a:r>
            <a:r>
              <a:rPr lang="en-US" dirty="0"/>
              <a:t>things synched up across teams?</a:t>
            </a:r>
          </a:p>
          <a:p>
            <a:r>
              <a:rPr lang="en-US" dirty="0"/>
              <a:t>Are </a:t>
            </a:r>
            <a:r>
              <a:rPr lang="en-US" dirty="0" smtClean="0"/>
              <a:t>you </a:t>
            </a:r>
            <a:r>
              <a:rPr lang="en-US" dirty="0"/>
              <a:t>attacking the most important </a:t>
            </a:r>
            <a:r>
              <a:rPr lang="en-US" dirty="0" smtClean="0"/>
              <a:t>stories?</a:t>
            </a:r>
          </a:p>
          <a:p>
            <a:r>
              <a:rPr lang="en-US" dirty="0" smtClean="0"/>
              <a:t>Does the team believe in the results?</a:t>
            </a:r>
          </a:p>
        </p:txBody>
      </p:sp>
      <p:pic>
        <p:nvPicPr>
          <p:cNvPr id="11268" name="Picture 4" descr="C:\Users\Walter\AppData\Local\Microsoft\Windows\Temporary Internet Files\Content.IE5\WY44YH1I\MCBD19915_0000[1].wmf"/>
          <p:cNvPicPr>
            <a:picLocks noChangeAspect="1" noChangeArrowheads="1"/>
          </p:cNvPicPr>
          <p:nvPr/>
        </p:nvPicPr>
        <p:blipFill>
          <a:blip r:embed="rId3" cstate="print"/>
          <a:srcRect/>
          <a:stretch>
            <a:fillRect/>
          </a:stretch>
        </p:blipFill>
        <p:spPr bwMode="auto">
          <a:xfrm>
            <a:off x="3581400" y="4039505"/>
            <a:ext cx="1803903" cy="210812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Meeting</a:t>
            </a:r>
            <a:endParaRPr lang="en-US" dirty="0"/>
          </a:p>
        </p:txBody>
      </p:sp>
      <p:sp>
        <p:nvSpPr>
          <p:cNvPr id="3" name="Content Placeholder 2"/>
          <p:cNvSpPr>
            <a:spLocks noGrp="1"/>
          </p:cNvSpPr>
          <p:nvPr>
            <p:ph idx="1"/>
          </p:nvPr>
        </p:nvSpPr>
        <p:spPr/>
        <p:txBody>
          <a:bodyPr/>
          <a:lstStyle/>
          <a:p>
            <a:r>
              <a:rPr lang="en-US" dirty="0" smtClean="0"/>
              <a:t>Capture</a:t>
            </a:r>
            <a:r>
              <a:rPr lang="en-US" baseline="0" dirty="0" smtClean="0"/>
              <a:t> the results in your tool of choice</a:t>
            </a:r>
          </a:p>
          <a:p>
            <a:r>
              <a:rPr lang="en-US" baseline="0" dirty="0" smtClean="0"/>
              <a:t>Update after each iteration</a:t>
            </a:r>
            <a:endParaRPr lang="en-US" dirty="0"/>
          </a:p>
        </p:txBody>
      </p:sp>
      <p:pic>
        <p:nvPicPr>
          <p:cNvPr id="12293" name="Picture 5" descr="C:\Users\Walter\AppData\Local\Microsoft\Windows\Temporary Internet Files\Content.IE5\5Y8CBM4B\MCBD08661_0000[1].wmf"/>
          <p:cNvPicPr>
            <a:picLocks noChangeAspect="1" noChangeArrowheads="1"/>
          </p:cNvPicPr>
          <p:nvPr/>
        </p:nvPicPr>
        <p:blipFill>
          <a:blip r:embed="rId3" cstate="print"/>
          <a:srcRect/>
          <a:stretch>
            <a:fillRect/>
          </a:stretch>
        </p:blipFill>
        <p:spPr bwMode="auto">
          <a:xfrm>
            <a:off x="2514600" y="3352800"/>
            <a:ext cx="3352800" cy="276521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Anti-Goals of Release Planning</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ctr">
              <a:buNone/>
            </a:pPr>
            <a:r>
              <a:rPr lang="en-US" dirty="0" smtClean="0"/>
              <a:t>Release Planning is not a commitment!</a:t>
            </a:r>
          </a:p>
        </p:txBody>
      </p:sp>
      <p:pic>
        <p:nvPicPr>
          <p:cNvPr id="2050" name="Picture 2" descr="C:\Users\Walter\AppData\Local\Microsoft\Windows\Temporary Internet Files\Content.IE5\RZTLMVLR\MPj04392530000[1].jpg"/>
          <p:cNvPicPr>
            <a:picLocks noChangeAspect="1" noChangeArrowheads="1"/>
          </p:cNvPicPr>
          <p:nvPr/>
        </p:nvPicPr>
        <p:blipFill>
          <a:blip r:embed="rId3" cstate="print"/>
          <a:srcRect/>
          <a:stretch>
            <a:fillRect/>
          </a:stretch>
        </p:blipFill>
        <p:spPr bwMode="auto">
          <a:xfrm>
            <a:off x="3048000" y="2362200"/>
            <a:ext cx="2819400" cy="28194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Communicating the Future</a:t>
            </a:r>
            <a:endParaRPr lang="en-US" dirty="0"/>
          </a:p>
        </p:txBody>
      </p:sp>
      <p:sp>
        <p:nvSpPr>
          <p:cNvPr id="3" name="Content Placeholder 2"/>
          <p:cNvSpPr>
            <a:spLocks noGrp="1"/>
          </p:cNvSpPr>
          <p:nvPr>
            <p:ph idx="1"/>
          </p:nvPr>
        </p:nvSpPr>
        <p:spPr/>
        <p:txBody>
          <a:bodyPr/>
          <a:lstStyle/>
          <a:p>
            <a:r>
              <a:rPr lang="en-US" sz="2400" dirty="0" smtClean="0"/>
              <a:t>Themes give you room to be flexible</a:t>
            </a:r>
          </a:p>
          <a:p>
            <a:pPr lvl="1"/>
            <a:r>
              <a:rPr lang="en-US" sz="2000" dirty="0" smtClean="0"/>
              <a:t>We know we’re going to do something in this area</a:t>
            </a:r>
          </a:p>
          <a:p>
            <a:pPr lvl="1"/>
            <a:r>
              <a:rPr lang="en-US" sz="2000" dirty="0" smtClean="0"/>
              <a:t>We’ll decide as we go how much</a:t>
            </a:r>
          </a:p>
          <a:p>
            <a:r>
              <a:rPr lang="en-US" sz="2400" dirty="0" smtClean="0"/>
              <a:t>If a customer is asking about a particular feature, you can get into a discussion of priorities</a:t>
            </a:r>
          </a:p>
          <a:p>
            <a:pPr lvl="1"/>
            <a:r>
              <a:rPr lang="en-US" sz="2000" dirty="0" smtClean="0"/>
              <a:t>Well, that’s important, but we think this and this are more important, what do you think?</a:t>
            </a:r>
          </a:p>
          <a:p>
            <a:r>
              <a:rPr lang="en-US" sz="2400" dirty="0" smtClean="0"/>
              <a:t>Demos are a potential opportunity to get a customer involved</a:t>
            </a:r>
          </a:p>
          <a:p>
            <a:r>
              <a:rPr lang="en-US" sz="2400" dirty="0" smtClean="0"/>
              <a:t>Smaller, incremental releases generate feedback on what to dig into in more detail</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a:t>
            </a:r>
            <a:r>
              <a:rPr lang="en-US" baseline="0" dirty="0" smtClean="0"/>
              <a:t> Agility</a:t>
            </a:r>
            <a:endParaRPr lang="en-US" dirty="0"/>
          </a:p>
        </p:txBody>
      </p:sp>
      <p:sp>
        <p:nvSpPr>
          <p:cNvPr id="3" name="Content Placeholder 2"/>
          <p:cNvSpPr>
            <a:spLocks noGrp="1"/>
          </p:cNvSpPr>
          <p:nvPr>
            <p:ph idx="1"/>
          </p:nvPr>
        </p:nvSpPr>
        <p:spPr/>
        <p:txBody>
          <a:bodyPr/>
          <a:lstStyle/>
          <a:p>
            <a:r>
              <a:rPr lang="en-US" dirty="0" smtClean="0"/>
              <a:t>Customer collaboration over contract negotiation</a:t>
            </a:r>
          </a:p>
          <a:p>
            <a:pPr lvl="1"/>
            <a:r>
              <a:rPr lang="en-US" dirty="0" smtClean="0"/>
              <a:t>Prioritize based on business value</a:t>
            </a:r>
          </a:p>
          <a:p>
            <a:pPr lvl="1"/>
            <a:r>
              <a:rPr lang="en-US" dirty="0" smtClean="0"/>
              <a:t>Work together to ensure that value</a:t>
            </a:r>
            <a:r>
              <a:rPr lang="en-US" baseline="0" dirty="0" smtClean="0"/>
              <a:t> is maximized</a:t>
            </a:r>
            <a:endParaRPr lang="en-US" dirty="0" smtClean="0"/>
          </a:p>
          <a:p>
            <a:pPr lvl="1"/>
            <a:endParaRPr lang="en-US" dirty="0" smtClean="0"/>
          </a:p>
          <a:p>
            <a:r>
              <a:rPr lang="en-US" dirty="0" smtClean="0"/>
              <a:t>Responding to change over following a plan</a:t>
            </a:r>
          </a:p>
          <a:p>
            <a:pPr lvl="1"/>
            <a:r>
              <a:rPr lang="en-US" dirty="0" smtClean="0"/>
              <a:t>Plan</a:t>
            </a:r>
            <a:r>
              <a:rPr lang="en-US" baseline="0" dirty="0" smtClean="0"/>
              <a:t> just enough (no more than necessary)</a:t>
            </a:r>
          </a:p>
          <a:p>
            <a:pPr lvl="1"/>
            <a:r>
              <a:rPr lang="en-US" baseline="0" dirty="0" smtClean="0"/>
              <a:t>Defer to the last responsible moment</a:t>
            </a:r>
          </a:p>
          <a:p>
            <a:pPr lvl="1"/>
            <a:r>
              <a:rPr lang="en-US" baseline="0" dirty="0" smtClean="0"/>
              <a:t>Stay flexible and leverage what you’ve learned</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the Release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81000" y="2133600"/>
            <a:ext cx="8281925" cy="38862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Risk</a:t>
            </a:r>
            <a:endParaRPr lang="en-US" dirty="0"/>
          </a:p>
        </p:txBody>
      </p:sp>
      <p:sp>
        <p:nvSpPr>
          <p:cNvPr id="4" name="Text Placeholder 3"/>
          <p:cNvSpPr>
            <a:spLocks noGrp="1"/>
          </p:cNvSpPr>
          <p:nvPr>
            <p:ph type="body" idx="1"/>
          </p:nvPr>
        </p:nvSpPr>
        <p:spPr/>
        <p:txBody>
          <a:bodyPr/>
          <a:lstStyle/>
          <a:p>
            <a:r>
              <a:rPr lang="en-US" dirty="0" smtClean="0"/>
              <a:t>Waterfall</a:t>
            </a:r>
            <a:endParaRPr lang="en-US" dirty="0"/>
          </a:p>
        </p:txBody>
      </p:sp>
      <p:sp>
        <p:nvSpPr>
          <p:cNvPr id="6" name="Text Placeholder 5"/>
          <p:cNvSpPr>
            <a:spLocks noGrp="1"/>
          </p:cNvSpPr>
          <p:nvPr>
            <p:ph type="body" sz="half" idx="3"/>
          </p:nvPr>
        </p:nvSpPr>
        <p:spPr/>
        <p:txBody>
          <a:bodyPr/>
          <a:lstStyle/>
          <a:p>
            <a:r>
              <a:rPr lang="en-US" dirty="0" smtClean="0"/>
              <a:t>Agile</a:t>
            </a:r>
            <a:endParaRPr lang="en-US" dirty="0"/>
          </a:p>
        </p:txBody>
      </p:sp>
      <p:sp>
        <p:nvSpPr>
          <p:cNvPr id="5" name="Content Placeholder 4"/>
          <p:cNvSpPr>
            <a:spLocks noGrp="1"/>
          </p:cNvSpPr>
          <p:nvPr>
            <p:ph sz="quarter" idx="2"/>
          </p:nvPr>
        </p:nvSpPr>
        <p:spPr/>
        <p:txBody>
          <a:bodyPr/>
          <a:lstStyle/>
          <a:p>
            <a:r>
              <a:rPr lang="en-US" dirty="0" smtClean="0"/>
              <a:t>Time, scope and resources “fixed”</a:t>
            </a:r>
          </a:p>
          <a:p>
            <a:r>
              <a:rPr lang="en-US" dirty="0" smtClean="0"/>
              <a:t>Changing one affects the others as well as quality</a:t>
            </a:r>
          </a:p>
          <a:p>
            <a:r>
              <a:rPr lang="en-US" dirty="0" smtClean="0"/>
              <a:t>Manage the plan</a:t>
            </a:r>
          </a:p>
          <a:p>
            <a:r>
              <a:rPr lang="en-US" dirty="0" smtClean="0"/>
              <a:t>Try to minimize change</a:t>
            </a:r>
          </a:p>
          <a:p>
            <a:endParaRPr lang="en-US" dirty="0"/>
          </a:p>
        </p:txBody>
      </p:sp>
      <p:sp>
        <p:nvSpPr>
          <p:cNvPr id="7" name="Content Placeholder 6"/>
          <p:cNvSpPr>
            <a:spLocks noGrp="1"/>
          </p:cNvSpPr>
          <p:nvPr>
            <p:ph sz="quarter" idx="4"/>
          </p:nvPr>
        </p:nvSpPr>
        <p:spPr/>
        <p:txBody>
          <a:bodyPr/>
          <a:lstStyle/>
          <a:p>
            <a:r>
              <a:rPr lang="en-US" dirty="0" smtClean="0"/>
              <a:t>Time, resources and quality fixed</a:t>
            </a:r>
          </a:p>
          <a:p>
            <a:r>
              <a:rPr lang="en-US" dirty="0" smtClean="0"/>
              <a:t>Changing time or resources affects scope</a:t>
            </a:r>
          </a:p>
          <a:p>
            <a:r>
              <a:rPr lang="en-US" dirty="0" smtClean="0"/>
              <a:t>Manage the priorities</a:t>
            </a:r>
          </a:p>
          <a:p>
            <a:r>
              <a:rPr lang="en-US" dirty="0" smtClean="0"/>
              <a:t>Change as you learn more</a:t>
            </a:r>
            <a:endParaRPr lang="en-US" dirty="0"/>
          </a:p>
        </p:txBody>
      </p:sp>
      <p:pic>
        <p:nvPicPr>
          <p:cNvPr id="1026" name="Picture 2" descr="C:\Users\Walter\AppData\Local\Microsoft\Windows\Temporary Internet Files\Content.IE5\HKIA2DKB\MPj04392840000[1].jpg"/>
          <p:cNvPicPr>
            <a:picLocks noChangeAspect="1" noChangeArrowheads="1"/>
          </p:cNvPicPr>
          <p:nvPr/>
        </p:nvPicPr>
        <p:blipFill>
          <a:blip r:embed="rId3" cstate="print"/>
          <a:srcRect/>
          <a:stretch>
            <a:fillRect/>
          </a:stretch>
        </p:blipFill>
        <p:spPr bwMode="auto">
          <a:xfrm>
            <a:off x="1447800" y="4876800"/>
            <a:ext cx="2286000" cy="1524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an Iteration</a:t>
            </a:r>
            <a:endParaRPr lang="en-US" dirty="0"/>
          </a:p>
        </p:txBody>
      </p:sp>
      <p:sp>
        <p:nvSpPr>
          <p:cNvPr id="3" name="Content Placeholder 2"/>
          <p:cNvSpPr>
            <a:spLocks noGrp="1"/>
          </p:cNvSpPr>
          <p:nvPr>
            <p:ph idx="1"/>
          </p:nvPr>
        </p:nvSpPr>
        <p:spPr>
          <a:xfrm>
            <a:off x="457200" y="1935480"/>
            <a:ext cx="8229600" cy="3169920"/>
          </a:xfrm>
        </p:spPr>
        <p:txBody>
          <a:bodyPr/>
          <a:lstStyle/>
          <a:p>
            <a:r>
              <a:rPr lang="en-US" dirty="0" smtClean="0"/>
              <a:t>Once</a:t>
            </a:r>
            <a:r>
              <a:rPr lang="en-US" baseline="0" dirty="0" smtClean="0"/>
              <a:t> in an iteration, scope is fixed</a:t>
            </a:r>
          </a:p>
          <a:p>
            <a:r>
              <a:rPr lang="en-US" baseline="0" dirty="0" smtClean="0"/>
              <a:t>Do the work in small increments</a:t>
            </a:r>
          </a:p>
          <a:p>
            <a:r>
              <a:rPr lang="en-US" baseline="0" dirty="0" smtClean="0"/>
              <a:t>Work closely with others</a:t>
            </a:r>
          </a:p>
          <a:p>
            <a:r>
              <a:rPr lang="en-US" dirty="0" smtClean="0"/>
              <a:t>It isn’t done until it is really done</a:t>
            </a:r>
            <a:endParaRPr lang="en-US" baseline="0" dirty="0" smtClean="0"/>
          </a:p>
          <a:p>
            <a:r>
              <a:rPr lang="en-US" baseline="0" dirty="0" smtClean="0"/>
              <a:t>If it doesn’t add value,</a:t>
            </a:r>
            <a:r>
              <a:rPr lang="en-US" dirty="0" smtClean="0"/>
              <a:t> </a:t>
            </a:r>
            <a:r>
              <a:rPr lang="en-US" baseline="0" dirty="0" smtClean="0"/>
              <a:t>don’t do it (or minimize)</a:t>
            </a:r>
          </a:p>
          <a:p>
            <a:r>
              <a:rPr lang="en-US" dirty="0" smtClean="0"/>
              <a:t>Leave decisions to the last responsible moment</a:t>
            </a:r>
            <a:endParaRPr lang="en-US" dirty="0"/>
          </a:p>
        </p:txBody>
      </p:sp>
      <p:pic>
        <p:nvPicPr>
          <p:cNvPr id="5123" name="Picture 3" descr="C:\Users\Walter\AppData\Local\Microsoft\Windows\Temporary Internet Files\Content.IE5\UTN54T1B\MPj04373580000[1].jpg"/>
          <p:cNvPicPr>
            <a:picLocks noChangeAspect="1" noChangeArrowheads="1"/>
          </p:cNvPicPr>
          <p:nvPr/>
        </p:nvPicPr>
        <p:blipFill>
          <a:blip r:embed="rId3" cstate="print"/>
          <a:srcRect/>
          <a:stretch>
            <a:fillRect/>
          </a:stretch>
        </p:blipFill>
        <p:spPr bwMode="auto">
          <a:xfrm>
            <a:off x="6248400" y="1143000"/>
            <a:ext cx="2286000" cy="2286000"/>
          </a:xfrm>
          <a:prstGeom prst="rect">
            <a:avLst/>
          </a:prstGeom>
          <a:noFill/>
        </p:spPr>
      </p:pic>
      <p:sp>
        <p:nvSpPr>
          <p:cNvPr id="6" name="TextBox 5"/>
          <p:cNvSpPr txBox="1"/>
          <p:nvPr/>
        </p:nvSpPr>
        <p:spPr>
          <a:xfrm>
            <a:off x="2895600" y="5410200"/>
            <a:ext cx="2407967" cy="461665"/>
          </a:xfrm>
          <a:prstGeom prst="rect">
            <a:avLst/>
          </a:prstGeom>
          <a:noFill/>
        </p:spPr>
        <p:txBody>
          <a:bodyPr wrap="none" rtlCol="0">
            <a:spAutoFit/>
          </a:bodyPr>
          <a:lstStyle/>
          <a:p>
            <a:r>
              <a:rPr lang="en-US" sz="2400" dirty="0" smtClean="0">
                <a:solidFill>
                  <a:srgbClr val="FF0000"/>
                </a:solidFill>
              </a:rPr>
              <a:t>It is a team effort</a:t>
            </a:r>
            <a:endParaRPr lang="en-US" sz="2400"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Organizing Teams</a:t>
            </a:r>
            <a:endParaRPr lang="en-US" dirty="0"/>
          </a:p>
        </p:txBody>
      </p:sp>
      <p:sp>
        <p:nvSpPr>
          <p:cNvPr id="3" name="Content Placeholder 2"/>
          <p:cNvSpPr>
            <a:spLocks noGrp="1"/>
          </p:cNvSpPr>
          <p:nvPr>
            <p:ph idx="1"/>
          </p:nvPr>
        </p:nvSpPr>
        <p:spPr/>
        <p:txBody>
          <a:bodyPr/>
          <a:lstStyle/>
          <a:p>
            <a:r>
              <a:rPr lang="en-US" dirty="0" smtClean="0"/>
              <a:t>The team members know how they can best contribute</a:t>
            </a:r>
          </a:p>
          <a:p>
            <a:r>
              <a:rPr lang="en-US" dirty="0" smtClean="0"/>
              <a:t>They figure out how to divvy the work up / attack the problem</a:t>
            </a:r>
          </a:p>
          <a:p>
            <a:r>
              <a:rPr lang="en-US" dirty="0" smtClean="0"/>
              <a:t>The scrum master facilitates and is part of the team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is key</a:t>
            </a:r>
            <a:endParaRPr lang="en-US" dirty="0"/>
          </a:p>
        </p:txBody>
      </p:sp>
      <p:sp>
        <p:nvSpPr>
          <p:cNvPr id="3" name="Content Placeholder 2"/>
          <p:cNvSpPr>
            <a:spLocks noGrp="1"/>
          </p:cNvSpPr>
          <p:nvPr>
            <p:ph idx="1"/>
          </p:nvPr>
        </p:nvSpPr>
        <p:spPr/>
        <p:txBody>
          <a:bodyPr/>
          <a:lstStyle/>
          <a:p>
            <a:r>
              <a:rPr lang="en-US" dirty="0" smtClean="0"/>
              <a:t>Do a little</a:t>
            </a:r>
          </a:p>
          <a:p>
            <a:r>
              <a:rPr lang="en-US" dirty="0" smtClean="0"/>
              <a:t>Get</a:t>
            </a:r>
            <a:r>
              <a:rPr lang="en-US" baseline="0" dirty="0" smtClean="0"/>
              <a:t> feedback</a:t>
            </a:r>
          </a:p>
          <a:p>
            <a:r>
              <a:rPr lang="en-US" baseline="0" dirty="0" smtClean="0"/>
              <a:t>Respond to feedback by doing a little more</a:t>
            </a:r>
          </a:p>
          <a:p>
            <a:r>
              <a:rPr lang="en-US" baseline="0" dirty="0" smtClean="0"/>
              <a:t>Automation helps decrease time to get feedback</a:t>
            </a:r>
          </a:p>
          <a:p>
            <a:pPr lvl="1"/>
            <a:r>
              <a:rPr lang="en-US" dirty="0" smtClean="0"/>
              <a:t>Nightly/continuous build</a:t>
            </a:r>
          </a:p>
          <a:p>
            <a:pPr lvl="1"/>
            <a:r>
              <a:rPr lang="en-US" dirty="0" smtClean="0"/>
              <a:t>Unit tests</a:t>
            </a:r>
          </a:p>
          <a:p>
            <a:pPr lvl="1"/>
            <a:r>
              <a:rPr lang="en-US" dirty="0" smtClean="0"/>
              <a:t>Acceptance tests</a:t>
            </a:r>
          </a:p>
        </p:txBody>
      </p:sp>
      <p:pic>
        <p:nvPicPr>
          <p:cNvPr id="6146" name="Picture 2" descr="C:\Users\Walter\AppData\Local\Microsoft\Windows\Temporary Internet Files\Content.IE5\09CJMCP2\MCj02338050000[1].wmf"/>
          <p:cNvPicPr>
            <a:picLocks noChangeAspect="1" noChangeArrowheads="1"/>
          </p:cNvPicPr>
          <p:nvPr/>
        </p:nvPicPr>
        <p:blipFill>
          <a:blip r:embed="rId3" cstate="print"/>
          <a:srcRect/>
          <a:stretch>
            <a:fillRect/>
          </a:stretch>
        </p:blipFill>
        <p:spPr bwMode="auto">
          <a:xfrm>
            <a:off x="5334000" y="4267200"/>
            <a:ext cx="1865014" cy="131577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Documentation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Keep to the minimal responsible amount of doc</a:t>
            </a:r>
          </a:p>
          <a:p>
            <a:endParaRPr lang="en-US" dirty="0" smtClean="0"/>
          </a:p>
          <a:p>
            <a:r>
              <a:rPr lang="en-US" dirty="0" smtClean="0"/>
              <a:t>No more than you need at any point in time</a:t>
            </a:r>
          </a:p>
          <a:p>
            <a:pPr lvl="1"/>
            <a:r>
              <a:rPr lang="en-US" dirty="0" smtClean="0"/>
              <a:t>Just enough to understand dependencies and mitigate risks</a:t>
            </a:r>
          </a:p>
          <a:p>
            <a:endParaRPr lang="en-US" dirty="0" smtClean="0"/>
          </a:p>
          <a:p>
            <a:r>
              <a:rPr lang="en-US" dirty="0" smtClean="0"/>
              <a:t>Do you need this now?</a:t>
            </a:r>
          </a:p>
          <a:p>
            <a:pPr lvl="1"/>
            <a:r>
              <a:rPr lang="en-US" dirty="0" smtClean="0"/>
              <a:t>If not, try to reduce or eliminate it</a:t>
            </a:r>
          </a:p>
          <a:p>
            <a:endParaRPr lang="en-US" dirty="0" smtClean="0"/>
          </a:p>
          <a:p>
            <a:r>
              <a:rPr lang="en-US" dirty="0" smtClean="0"/>
              <a:t>Wiki’s work well for collaborative design</a:t>
            </a:r>
            <a:endParaRPr lang="en-US" dirty="0"/>
          </a:p>
        </p:txBody>
      </p:sp>
      <p:pic>
        <p:nvPicPr>
          <p:cNvPr id="3074" name="Picture 2" descr="C:\Users\Walter\AppData\Local\Microsoft\Windows\Temporary Internet Files\Content.IE5\09CJMCP2\MPj04096280000[1].jpg"/>
          <p:cNvPicPr>
            <a:picLocks noChangeAspect="1" noChangeArrowheads="1"/>
          </p:cNvPicPr>
          <p:nvPr/>
        </p:nvPicPr>
        <p:blipFill>
          <a:blip r:embed="rId3" cstate="print"/>
          <a:srcRect/>
          <a:stretch>
            <a:fillRect/>
          </a:stretch>
        </p:blipFill>
        <p:spPr bwMode="auto">
          <a:xfrm>
            <a:off x="6705600" y="4419600"/>
            <a:ext cx="1981200" cy="19812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Is Not Enough!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Engineering practices must change</a:t>
            </a:r>
          </a:p>
          <a:p>
            <a:pPr lvl="1"/>
            <a:r>
              <a:rPr lang="en-US" dirty="0" smtClean="0"/>
              <a:t>Avoid specialization</a:t>
            </a:r>
          </a:p>
          <a:p>
            <a:pPr lvl="1"/>
            <a:r>
              <a:rPr lang="en-US" dirty="0" smtClean="0"/>
              <a:t>Keep design simple and </a:t>
            </a:r>
            <a:r>
              <a:rPr lang="en-US" dirty="0" err="1" smtClean="0"/>
              <a:t>refactor</a:t>
            </a:r>
            <a:r>
              <a:rPr lang="en-US" dirty="0" smtClean="0"/>
              <a:t> as needed (YAGNI)</a:t>
            </a:r>
          </a:p>
          <a:p>
            <a:pPr lvl="1"/>
            <a:r>
              <a:rPr lang="en-US" dirty="0" smtClean="0"/>
              <a:t>Create good automated regression tests</a:t>
            </a:r>
          </a:p>
          <a:p>
            <a:pPr lvl="1"/>
            <a:r>
              <a:rPr lang="en-US" dirty="0" smtClean="0"/>
              <a:t>Integrate frequently</a:t>
            </a:r>
          </a:p>
          <a:p>
            <a:pPr lvl="1"/>
            <a:r>
              <a:rPr lang="en-US" dirty="0" smtClean="0"/>
              <a:t>Peer review</a:t>
            </a:r>
          </a:p>
          <a:p>
            <a:pPr lvl="1"/>
            <a:endParaRPr lang="en-US" dirty="0" smtClean="0"/>
          </a:p>
          <a:p>
            <a:r>
              <a:rPr lang="en-US" dirty="0" smtClean="0"/>
              <a:t>Consider</a:t>
            </a:r>
          </a:p>
          <a:p>
            <a:pPr lvl="1"/>
            <a:r>
              <a:rPr lang="en-US" dirty="0" smtClean="0"/>
              <a:t>Test Driven Development (or Behavior Driven Development)</a:t>
            </a:r>
          </a:p>
          <a:p>
            <a:pPr lvl="1"/>
            <a:r>
              <a:rPr lang="en-US" dirty="0" smtClean="0"/>
              <a:t>Pair Programming</a:t>
            </a:r>
          </a:p>
          <a:p>
            <a:pPr lvl="1"/>
            <a:r>
              <a:rPr lang="en-US" dirty="0" smtClean="0"/>
              <a:t>Co-location</a:t>
            </a:r>
          </a:p>
          <a:p>
            <a:pPr lvl="1"/>
            <a:r>
              <a:rPr lang="en-US" dirty="0" smtClean="0"/>
              <a:t>Dedicated team members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Staying Releasable</a:t>
            </a:r>
            <a:endParaRPr lang="en-US" dirty="0"/>
          </a:p>
        </p:txBody>
      </p:sp>
      <p:sp>
        <p:nvSpPr>
          <p:cNvPr id="3" name="Content Placeholder 2"/>
          <p:cNvSpPr>
            <a:spLocks noGrp="1"/>
          </p:cNvSpPr>
          <p:nvPr>
            <p:ph idx="1"/>
          </p:nvPr>
        </p:nvSpPr>
        <p:spPr/>
        <p:txBody>
          <a:bodyPr/>
          <a:lstStyle/>
          <a:p>
            <a:r>
              <a:rPr lang="en-US" dirty="0" smtClean="0"/>
              <a:t>Goal: Could release after any iteration</a:t>
            </a:r>
          </a:p>
          <a:p>
            <a:r>
              <a:rPr lang="en-US" dirty="0" smtClean="0"/>
              <a:t>Reality: Ability to do this will evolve over time</a:t>
            </a:r>
          </a:p>
          <a:p>
            <a:endParaRPr lang="en-US" dirty="0" smtClean="0"/>
          </a:p>
          <a:p>
            <a:r>
              <a:rPr lang="en-US" dirty="0" smtClean="0"/>
              <a:t>Staying releasable gives you the ability to more easily change direction / take on new things</a:t>
            </a:r>
          </a:p>
          <a:p>
            <a:r>
              <a:rPr lang="en-US" dirty="0" smtClean="0"/>
              <a:t>It also tends to improve quality</a:t>
            </a:r>
          </a:p>
          <a:p>
            <a:r>
              <a:rPr lang="en-US" dirty="0" smtClean="0"/>
              <a:t>And predictability</a:t>
            </a:r>
          </a:p>
        </p:txBody>
      </p:sp>
      <p:pic>
        <p:nvPicPr>
          <p:cNvPr id="7171" name="Picture 3" descr="C:\Program Files\Microsoft Office\MEDIA\CAGCAT10\j0215086.wmf"/>
          <p:cNvPicPr>
            <a:picLocks noChangeAspect="1" noChangeArrowheads="1"/>
          </p:cNvPicPr>
          <p:nvPr/>
        </p:nvPicPr>
        <p:blipFill>
          <a:blip r:embed="rId3" cstate="print"/>
          <a:srcRect/>
          <a:stretch>
            <a:fillRect/>
          </a:stretch>
        </p:blipFill>
        <p:spPr bwMode="auto">
          <a:xfrm>
            <a:off x="6553200" y="3886200"/>
            <a:ext cx="1661311" cy="2599853"/>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Done</a:t>
            </a:r>
            <a:endParaRPr lang="en-US" dirty="0"/>
          </a:p>
        </p:txBody>
      </p:sp>
      <p:sp>
        <p:nvSpPr>
          <p:cNvPr id="3" name="Content Placeholder 2"/>
          <p:cNvSpPr>
            <a:spLocks noGrp="1"/>
          </p:cNvSpPr>
          <p:nvPr>
            <p:ph idx="1"/>
          </p:nvPr>
        </p:nvSpPr>
        <p:spPr/>
        <p:txBody>
          <a:bodyPr/>
          <a:lstStyle/>
          <a:p>
            <a:r>
              <a:rPr lang="en-US" dirty="0" smtClean="0"/>
              <a:t>You need to define for your environment</a:t>
            </a:r>
          </a:p>
          <a:p>
            <a:r>
              <a:rPr lang="en-US" dirty="0" smtClean="0"/>
              <a:t>Definition will evolve over time</a:t>
            </a:r>
          </a:p>
          <a:p>
            <a:r>
              <a:rPr lang="en-US" dirty="0" smtClean="0"/>
              <a:t>Example:</a:t>
            </a:r>
          </a:p>
          <a:p>
            <a:pPr lvl="1"/>
            <a:r>
              <a:rPr lang="en-US" dirty="0" smtClean="0"/>
              <a:t>Unit tests written and passed</a:t>
            </a:r>
          </a:p>
          <a:p>
            <a:pPr lvl="1"/>
            <a:r>
              <a:rPr lang="en-US" dirty="0" smtClean="0"/>
              <a:t>Acceptance tests automated and passed</a:t>
            </a:r>
          </a:p>
          <a:p>
            <a:pPr lvl="1"/>
            <a:r>
              <a:rPr lang="en-US" dirty="0" smtClean="0"/>
              <a:t>User facing documentation written</a:t>
            </a:r>
          </a:p>
          <a:p>
            <a:pPr lvl="1"/>
            <a:r>
              <a:rPr lang="en-US" dirty="0" smtClean="0"/>
              <a:t>Checked in to the build</a:t>
            </a:r>
            <a:endParaRPr lang="en-US" dirty="0"/>
          </a:p>
        </p:txBody>
      </p:sp>
      <p:pic>
        <p:nvPicPr>
          <p:cNvPr id="4098" name="Picture 2" descr="C:\Users\Walter\AppData\Local\Microsoft\Windows\Temporary Internet Files\Content.IE5\VAU0J1GT\MCj04346750000[1].wmf"/>
          <p:cNvPicPr>
            <a:picLocks noChangeAspect="1" noChangeArrowheads="1"/>
          </p:cNvPicPr>
          <p:nvPr/>
        </p:nvPicPr>
        <p:blipFill>
          <a:blip r:embed="rId3" cstate="print"/>
          <a:srcRect/>
          <a:stretch>
            <a:fillRect/>
          </a:stretch>
        </p:blipFill>
        <p:spPr bwMode="auto">
          <a:xfrm>
            <a:off x="6858000" y="2068773"/>
            <a:ext cx="1228725" cy="1249102"/>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5362" name="Picture 2" descr="C:\Users\Walter\AppData\Local\Microsoft\Windows\Temporary Internet Files\Content.IE5\S5FPWSR1\MPj04395510000[1].jpg"/>
          <p:cNvPicPr>
            <a:picLocks noChangeAspect="1" noChangeArrowheads="1"/>
          </p:cNvPicPr>
          <p:nvPr/>
        </p:nvPicPr>
        <p:blipFill>
          <a:blip r:embed="rId3" cstate="print"/>
          <a:srcRect/>
          <a:stretch>
            <a:fillRect/>
          </a:stretch>
        </p:blipFill>
        <p:spPr bwMode="auto">
          <a:xfrm>
            <a:off x="5486400" y="1981200"/>
            <a:ext cx="2670048" cy="3999359"/>
          </a:xfrm>
          <a:prstGeom prst="rect">
            <a:avLst/>
          </a:prstGeom>
          <a:noFill/>
        </p:spPr>
      </p:pic>
      <p:sp>
        <p:nvSpPr>
          <p:cNvPr id="5" name="Rectangle 4"/>
          <p:cNvSpPr/>
          <p:nvPr/>
        </p:nvSpPr>
        <p:spPr>
          <a:xfrm>
            <a:off x="457200" y="2286000"/>
            <a:ext cx="4495800" cy="2677656"/>
          </a:xfrm>
          <a:prstGeom prst="rect">
            <a:avLst/>
          </a:prstGeom>
        </p:spPr>
        <p:txBody>
          <a:bodyPr wrap="square">
            <a:spAutoFit/>
          </a:bodyPr>
          <a:lstStyle/>
          <a:p>
            <a:pPr algn="ctr">
              <a:buNone/>
            </a:pPr>
            <a:r>
              <a:rPr lang="en-US" sz="2800" dirty="0" smtClean="0"/>
              <a:t>Walter </a:t>
            </a:r>
            <a:r>
              <a:rPr lang="en-US" sz="2800" dirty="0" err="1" smtClean="0"/>
              <a:t>Bodwell</a:t>
            </a:r>
            <a:endParaRPr lang="en-US" sz="2800" dirty="0" smtClean="0"/>
          </a:p>
          <a:p>
            <a:pPr algn="ctr">
              <a:buNone/>
            </a:pPr>
            <a:r>
              <a:rPr lang="en-US" sz="2800" dirty="0" err="1" smtClean="0"/>
              <a:t>Planigle</a:t>
            </a:r>
            <a:endParaRPr lang="en-US" sz="2800" dirty="0" smtClean="0"/>
          </a:p>
          <a:p>
            <a:pPr lvl="1" algn="ctr"/>
            <a:r>
              <a:rPr lang="en-US" sz="2800" dirty="0" smtClean="0">
                <a:hlinkClick r:id="rId4"/>
              </a:rPr>
              <a:t>wbodwell@planigle.com</a:t>
            </a:r>
            <a:endParaRPr lang="en-US" sz="2800" dirty="0" smtClean="0"/>
          </a:p>
          <a:p>
            <a:pPr lvl="1" algn="ctr"/>
            <a:r>
              <a:rPr lang="en-US" sz="2800" dirty="0" smtClean="0"/>
              <a:t>Twitter: @</a:t>
            </a:r>
            <a:r>
              <a:rPr lang="en-US" sz="2800" dirty="0" err="1" smtClean="0"/>
              <a:t>wbodwell</a:t>
            </a:r>
            <a:endParaRPr lang="en-US" sz="2800" dirty="0" smtClean="0"/>
          </a:p>
          <a:p>
            <a:pPr lvl="1" algn="ctr"/>
            <a:r>
              <a:rPr lang="en-US" sz="2800" dirty="0" smtClean="0"/>
              <a:t>www.planigle.com</a:t>
            </a:r>
          </a:p>
          <a:p>
            <a:pPr lvl="1" algn="ctr"/>
            <a:r>
              <a:rPr lang="en-US" sz="2800" dirty="0" smtClean="0"/>
              <a:t>www.walterbodwell.com</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It?</a:t>
            </a:r>
            <a:endParaRPr lang="en-US" dirty="0"/>
          </a:p>
        </p:txBody>
      </p:sp>
      <p:sp>
        <p:nvSpPr>
          <p:cNvPr id="3" name="Content Placeholder 2"/>
          <p:cNvSpPr>
            <a:spLocks noGrp="1"/>
          </p:cNvSpPr>
          <p:nvPr>
            <p:ph idx="1"/>
          </p:nvPr>
        </p:nvSpPr>
        <p:spPr/>
        <p:txBody>
          <a:bodyPr/>
          <a:lstStyle/>
          <a:p>
            <a:r>
              <a:rPr lang="en-US" dirty="0" smtClean="0"/>
              <a:t>It results in better software</a:t>
            </a:r>
          </a:p>
          <a:p>
            <a:pPr lvl="1"/>
            <a:r>
              <a:rPr lang="en-US" dirty="0" smtClean="0"/>
              <a:t>Higher</a:t>
            </a:r>
            <a:r>
              <a:rPr lang="en-US" baseline="0" dirty="0" smtClean="0"/>
              <a:t> productivity (you get what you need quicker)</a:t>
            </a:r>
          </a:p>
          <a:p>
            <a:pPr lvl="1"/>
            <a:r>
              <a:rPr lang="en-US" baseline="0" dirty="0" smtClean="0"/>
              <a:t>Higher quality</a:t>
            </a:r>
          </a:p>
          <a:p>
            <a:pPr lvl="1"/>
            <a:r>
              <a:rPr lang="en-US" baseline="0" dirty="0" smtClean="0"/>
              <a:t>More customer satisfaction</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kern="1200" baseline="0" dirty="0" smtClean="0">
                <a:solidFill>
                  <a:schemeClr val="tx1"/>
                </a:solidFill>
                <a:latin typeface="+mn-lt"/>
                <a:ea typeface="+mn-ea"/>
                <a:cs typeface="+mn-cs"/>
              </a:rPr>
              <a:t>More visibility</a:t>
            </a:r>
            <a:endParaRPr lang="en-US" sz="2400" dirty="0" smtClean="0"/>
          </a:p>
          <a:p>
            <a:pPr lvl="1"/>
            <a:r>
              <a:rPr lang="en-US" baseline="0" dirty="0" smtClean="0"/>
              <a:t>Better morale</a:t>
            </a:r>
          </a:p>
        </p:txBody>
      </p:sp>
      <p:pic>
        <p:nvPicPr>
          <p:cNvPr id="2051" name="Picture 3" descr="C:\Users\Walter\AppData\Local\Microsoft\Windows\Temporary Internet Files\Content.IE5\NZZIEUM4\MCj02785760000[1].wmf"/>
          <p:cNvPicPr>
            <a:picLocks noChangeAspect="1" noChangeArrowheads="1"/>
          </p:cNvPicPr>
          <p:nvPr/>
        </p:nvPicPr>
        <p:blipFill>
          <a:blip r:embed="rId3" cstate="print"/>
          <a:srcRect/>
          <a:stretch>
            <a:fillRect/>
          </a:stretch>
        </p:blipFill>
        <p:spPr bwMode="auto">
          <a:xfrm>
            <a:off x="5486399" y="3505200"/>
            <a:ext cx="2020513" cy="243291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a:t>
            </a:r>
            <a:endParaRPr lang="en-US" dirty="0"/>
          </a:p>
        </p:txBody>
      </p:sp>
      <p:sp>
        <p:nvSpPr>
          <p:cNvPr id="3" name="Content Placeholder 2"/>
          <p:cNvSpPr>
            <a:spLocks noGrp="1"/>
          </p:cNvSpPr>
          <p:nvPr>
            <p:ph idx="1"/>
          </p:nvPr>
        </p:nvSpPr>
        <p:spPr/>
        <p:txBody>
          <a:bodyPr/>
          <a:lstStyle/>
          <a:p>
            <a:r>
              <a:rPr lang="en-US" dirty="0" smtClean="0"/>
              <a:t>Product Owner</a:t>
            </a:r>
          </a:p>
          <a:p>
            <a:r>
              <a:rPr lang="en-US" dirty="0" smtClean="0"/>
              <a:t>Scrum Master</a:t>
            </a:r>
          </a:p>
          <a:p>
            <a:r>
              <a:rPr lang="en-US" dirty="0" smtClean="0"/>
              <a:t>Team Member</a:t>
            </a:r>
          </a:p>
        </p:txBody>
      </p:sp>
      <p:pic>
        <p:nvPicPr>
          <p:cNvPr id="2050" name="Picture 2" descr="C:\Users\Walter\AppData\Local\Microsoft\Windows\Temporary Internet Files\Content.IE5\VAU0J1GT\MPj04388050000[1].jpg"/>
          <p:cNvPicPr>
            <a:picLocks noChangeAspect="1" noChangeArrowheads="1"/>
          </p:cNvPicPr>
          <p:nvPr/>
        </p:nvPicPr>
        <p:blipFill>
          <a:blip r:embed="rId3" cstate="print"/>
          <a:srcRect/>
          <a:stretch>
            <a:fillRect/>
          </a:stretch>
        </p:blipFill>
        <p:spPr bwMode="auto">
          <a:xfrm>
            <a:off x="4267200" y="1219200"/>
            <a:ext cx="2425065" cy="322625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Owner</a:t>
            </a:r>
            <a:endParaRPr lang="en-US" dirty="0"/>
          </a:p>
        </p:txBody>
      </p:sp>
      <p:sp>
        <p:nvSpPr>
          <p:cNvPr id="3" name="Content Placeholder 2"/>
          <p:cNvSpPr>
            <a:spLocks noGrp="1"/>
          </p:cNvSpPr>
          <p:nvPr>
            <p:ph idx="1"/>
          </p:nvPr>
        </p:nvSpPr>
        <p:spPr/>
        <p:txBody>
          <a:bodyPr/>
          <a:lstStyle/>
          <a:p>
            <a:r>
              <a:rPr lang="en-US" dirty="0" smtClean="0"/>
              <a:t>Prioritizes the backlog </a:t>
            </a:r>
          </a:p>
          <a:p>
            <a:r>
              <a:rPr lang="en-US" dirty="0" smtClean="0"/>
              <a:t>Communicates</a:t>
            </a:r>
            <a:r>
              <a:rPr lang="en-US" baseline="0" dirty="0" smtClean="0"/>
              <a:t> what is important …  and what is not</a:t>
            </a:r>
          </a:p>
          <a:p>
            <a:r>
              <a:rPr lang="en-US" dirty="0" smtClean="0"/>
              <a:t>Is a proxy for the customer</a:t>
            </a:r>
          </a:p>
        </p:txBody>
      </p:sp>
      <p:pic>
        <p:nvPicPr>
          <p:cNvPr id="1026" name="Picture 2" descr="C:\Users\Walter\AppData\Local\Microsoft\Windows\Temporary Internet Files\Content.IE5\VAU0J1GT\MCj04248180000[1].wmf"/>
          <p:cNvPicPr>
            <a:picLocks noChangeAspect="1" noChangeArrowheads="1"/>
          </p:cNvPicPr>
          <p:nvPr/>
        </p:nvPicPr>
        <p:blipFill>
          <a:blip r:embed="rId3" cstate="print"/>
          <a:srcRect/>
          <a:stretch>
            <a:fillRect/>
          </a:stretch>
        </p:blipFill>
        <p:spPr bwMode="auto">
          <a:xfrm>
            <a:off x="3657600" y="3657600"/>
            <a:ext cx="1841500" cy="16319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Scrum Master</a:t>
            </a:r>
            <a:endParaRPr lang="en-US" dirty="0"/>
          </a:p>
        </p:txBody>
      </p:sp>
      <p:sp>
        <p:nvSpPr>
          <p:cNvPr id="3" name="Content Placeholder 2"/>
          <p:cNvSpPr>
            <a:spLocks noGrp="1"/>
          </p:cNvSpPr>
          <p:nvPr>
            <p:ph idx="1"/>
          </p:nvPr>
        </p:nvSpPr>
        <p:spPr/>
        <p:txBody>
          <a:bodyPr/>
          <a:lstStyle/>
          <a:p>
            <a:r>
              <a:rPr lang="en-US" dirty="0" smtClean="0"/>
              <a:t>Responsible for the process</a:t>
            </a:r>
          </a:p>
          <a:p>
            <a:r>
              <a:rPr lang="en-US" dirty="0" smtClean="0"/>
              <a:t>Facilitates</a:t>
            </a:r>
            <a:r>
              <a:rPr lang="en-US" baseline="0" dirty="0" smtClean="0"/>
              <a:t> agile meetings</a:t>
            </a:r>
          </a:p>
          <a:p>
            <a:r>
              <a:rPr lang="en-US" baseline="0" dirty="0" smtClean="0"/>
              <a:t>Helps to remove road blocks</a:t>
            </a:r>
          </a:p>
        </p:txBody>
      </p:sp>
      <p:pic>
        <p:nvPicPr>
          <p:cNvPr id="3074" name="Picture 2" descr="C:\Users\Walter\AppData\Local\Microsoft\Windows\Temporary Internet Files\Content.IE5\UTN54T1B\MPj04358930000[1].jpg"/>
          <p:cNvPicPr>
            <a:picLocks noChangeAspect="1" noChangeArrowheads="1"/>
          </p:cNvPicPr>
          <p:nvPr/>
        </p:nvPicPr>
        <p:blipFill>
          <a:blip r:embed="rId3" cstate="print"/>
          <a:srcRect/>
          <a:stretch>
            <a:fillRect/>
          </a:stretch>
        </p:blipFill>
        <p:spPr bwMode="auto">
          <a:xfrm>
            <a:off x="4953000" y="2667000"/>
            <a:ext cx="3578352" cy="357835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Member</a:t>
            </a:r>
            <a:endParaRPr lang="en-US" dirty="0"/>
          </a:p>
        </p:txBody>
      </p:sp>
      <p:sp>
        <p:nvSpPr>
          <p:cNvPr id="3" name="Content Placeholder 2"/>
          <p:cNvSpPr>
            <a:spLocks noGrp="1"/>
          </p:cNvSpPr>
          <p:nvPr>
            <p:ph idx="1"/>
          </p:nvPr>
        </p:nvSpPr>
        <p:spPr/>
        <p:txBody>
          <a:bodyPr/>
          <a:lstStyle/>
          <a:p>
            <a:r>
              <a:rPr lang="en-US" dirty="0" smtClean="0"/>
              <a:t>Signs up for work</a:t>
            </a:r>
          </a:p>
          <a:p>
            <a:r>
              <a:rPr lang="en-US" dirty="0" smtClean="0"/>
              <a:t>Asks questions</a:t>
            </a:r>
          </a:p>
          <a:p>
            <a:r>
              <a:rPr lang="en-US" dirty="0" smtClean="0"/>
              <a:t>Collaborates with others</a:t>
            </a:r>
          </a:p>
          <a:p>
            <a:r>
              <a:rPr lang="en-US" dirty="0" smtClean="0"/>
              <a:t>Communicates progress / blocking issues</a:t>
            </a:r>
          </a:p>
          <a:p>
            <a:r>
              <a:rPr lang="en-US" dirty="0" smtClean="0"/>
              <a:t>Makes it happen</a:t>
            </a:r>
          </a:p>
        </p:txBody>
      </p:sp>
      <p:pic>
        <p:nvPicPr>
          <p:cNvPr id="4101" name="Picture 5" descr="C:\Users\Walter\AppData\Local\Microsoft\Windows\Temporary Internet Files\Content.IE5\27271ONT\MPj00786160000[1].jpg"/>
          <p:cNvPicPr>
            <a:picLocks noChangeAspect="1" noChangeArrowheads="1"/>
          </p:cNvPicPr>
          <p:nvPr/>
        </p:nvPicPr>
        <p:blipFill>
          <a:blip r:embed="rId3" cstate="print"/>
          <a:srcRect/>
          <a:stretch>
            <a:fillRect/>
          </a:stretch>
        </p:blipFill>
        <p:spPr bwMode="auto">
          <a:xfrm>
            <a:off x="4648200" y="4038600"/>
            <a:ext cx="2743200" cy="1834179"/>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3554</TotalTime>
  <Words>2069</Words>
  <Application>Microsoft Office PowerPoint</Application>
  <PresentationFormat>On-screen Show (4:3)</PresentationFormat>
  <Paragraphs>422</Paragraphs>
  <Slides>49</Slides>
  <Notes>47</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Flow</vt:lpstr>
      <vt:lpstr>Agile Project Management</vt:lpstr>
      <vt:lpstr>What Is Agile?</vt:lpstr>
      <vt:lpstr>Defining Agility</vt:lpstr>
      <vt:lpstr>Defining Agility</vt:lpstr>
      <vt:lpstr>Why Do It?</vt:lpstr>
      <vt:lpstr>Roles</vt:lpstr>
      <vt:lpstr>Product Owner</vt:lpstr>
      <vt:lpstr>Scrum Master</vt:lpstr>
      <vt:lpstr>Team Member</vt:lpstr>
      <vt:lpstr>What Does It Look Like?</vt:lpstr>
      <vt:lpstr>The Backlog</vt:lpstr>
      <vt:lpstr>Example</vt:lpstr>
      <vt:lpstr>Why Prioritize?</vt:lpstr>
      <vt:lpstr>Prioritization Doesn’t Stop</vt:lpstr>
      <vt:lpstr>What Does an Iteration Look Like?</vt:lpstr>
      <vt:lpstr>Iteration Planning</vt:lpstr>
      <vt:lpstr>Before you Start</vt:lpstr>
      <vt:lpstr>A Typical Iteration Planning Session</vt:lpstr>
      <vt:lpstr>Discuss Logistics</vt:lpstr>
      <vt:lpstr>Review Iteration Goal(s)</vt:lpstr>
      <vt:lpstr>Understand the Story</vt:lpstr>
      <vt:lpstr>Task out the Story</vt:lpstr>
      <vt:lpstr>Repeat</vt:lpstr>
      <vt:lpstr>Commit</vt:lpstr>
      <vt:lpstr>Managing your Tasks</vt:lpstr>
      <vt:lpstr>Daily Standup</vt:lpstr>
      <vt:lpstr>Demo</vt:lpstr>
      <vt:lpstr>Retrospective</vt:lpstr>
      <vt:lpstr>Estimating</vt:lpstr>
      <vt:lpstr>Velocity</vt:lpstr>
      <vt:lpstr>Structuring Teams</vt:lpstr>
      <vt:lpstr>Divvying Things Up</vt:lpstr>
      <vt:lpstr>Dependencies</vt:lpstr>
      <vt:lpstr>Release Planning</vt:lpstr>
      <vt:lpstr>Release Planning Deliverables</vt:lpstr>
      <vt:lpstr>Release Planning Wrap Up</vt:lpstr>
      <vt:lpstr>After The Meeting</vt:lpstr>
      <vt:lpstr>Anti-Goals of Release Planning</vt:lpstr>
      <vt:lpstr>Communicating the Future</vt:lpstr>
      <vt:lpstr>Tracking the Release</vt:lpstr>
      <vt:lpstr>Managing Risk</vt:lpstr>
      <vt:lpstr>Life in an Iteration</vt:lpstr>
      <vt:lpstr>Self Organizing Teams</vt:lpstr>
      <vt:lpstr>Feedback is key</vt:lpstr>
      <vt:lpstr>Agile Documentation</vt:lpstr>
      <vt:lpstr>Management Is Not Enough!</vt:lpstr>
      <vt:lpstr>Staying Releasable</vt:lpstr>
      <vt:lpstr>Definition of Done</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Release Planning</dc:title>
  <dc:creator>Walter</dc:creator>
  <cp:lastModifiedBy>Walter Bodwell</cp:lastModifiedBy>
  <cp:revision>140</cp:revision>
  <dcterms:created xsi:type="dcterms:W3CDTF">2008-07-30T19:43:13Z</dcterms:created>
  <dcterms:modified xsi:type="dcterms:W3CDTF">2012-11-14T03:28:46Z</dcterms:modified>
</cp:coreProperties>
</file>