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6" r:id="rId2"/>
    <p:sldId id="365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67" r:id="rId11"/>
    <p:sldId id="361" r:id="rId12"/>
    <p:sldId id="381" r:id="rId13"/>
    <p:sldId id="366" r:id="rId14"/>
    <p:sldId id="382" r:id="rId15"/>
    <p:sldId id="383" r:id="rId16"/>
    <p:sldId id="384" r:id="rId17"/>
    <p:sldId id="368" r:id="rId18"/>
    <p:sldId id="389" r:id="rId19"/>
    <p:sldId id="390" r:id="rId20"/>
    <p:sldId id="352" r:id="rId21"/>
    <p:sldId id="391" r:id="rId22"/>
    <p:sldId id="392" r:id="rId23"/>
    <p:sldId id="385" r:id="rId24"/>
    <p:sldId id="348" r:id="rId25"/>
    <p:sldId id="393" r:id="rId26"/>
    <p:sldId id="349" r:id="rId27"/>
    <p:sldId id="388" r:id="rId28"/>
    <p:sldId id="350" r:id="rId29"/>
    <p:sldId id="297" r:id="rId30"/>
    <p:sldId id="372" r:id="rId31"/>
    <p:sldId id="364" r:id="rId32"/>
    <p:sldId id="387" r:id="rId33"/>
    <p:sldId id="30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2353" autoAdjust="0"/>
  </p:normalViewPr>
  <p:slideViewPr>
    <p:cSldViewPr>
      <p:cViewPr varScale="1">
        <p:scale>
          <a:sx n="64" d="100"/>
          <a:sy n="64" d="100"/>
        </p:scale>
        <p:origin x="-4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BD84-0C0C-4341-8F82-D72D6CD8577B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0506-765B-44CA-9C7E-1136CCED6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6FD23-AE6C-4702-B802-05C07FBF03E8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35F850-AF14-4FC1-9563-AEBE34D059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0B62D-E163-422B-9B40-8B718C801D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72CC1-2DDC-403E-B1FD-E83D9B5768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2BF01F-8A73-4C29-98C7-90BFDF5A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CE7E3-6B56-410C-B0D8-B0327366BA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E6188-6E17-4018-82DD-AFF8595C9B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6B38B-2B93-4989-A478-805E13D953C4}" type="slidenum">
              <a:rPr lang="en-US"/>
              <a:pPr/>
              <a:t>26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9B0A6-74BB-4FA2-8003-EC59AE659A02}" type="slidenum">
              <a:rPr lang="en-US"/>
              <a:pPr/>
              <a:t>27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1A984-6CB8-4A57-B81A-22BAE8E391EC}" type="slidenum">
              <a:rPr lang="en-US"/>
              <a:pPr/>
              <a:t>28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965D-7EA5-49EF-AF22-E3AA4F7B11A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1EBCC-1792-43DC-853A-932E37CA8DF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1EBCC-1792-43DC-853A-932E37CA8DF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0506-765B-44CA-9C7E-1136CCED61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9A7B4-1EF8-4290-A4CA-F1988080BE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87E3F-8248-4BD2-B870-6AE144354C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F6BE-CC5C-4D78-A3A7-39E1013E1AAB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57A1-6957-4B94-90D5-CFAF4CB92B01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6C74-24F6-49F4-AE48-7136C9102563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67200" y="6477000"/>
            <a:ext cx="609600" cy="265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FE8-6C44-427C-847F-8CE44BBB5565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5BEA-9EF0-477B-B989-76C0B39183C6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7F14-3CE1-4073-AC2D-C54242279585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859-29ED-41B0-A3A6-A57451A9A5ED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22D-832A-4596-B7CC-A8B9B1BA060E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C69-4A51-4356-BA19-AC5043A4F38C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C9F2-1079-4981-BD56-AA44F824C9D5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EE0CD5-7CD1-4998-A11E-F3F17062FAEE}" type="datetime1">
              <a:rPr lang="en-US" smtClean="0"/>
              <a:pPr/>
              <a:t>2/1/2011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3CB190-B38E-4561-B693-CF608C860FF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bodwell@planigle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Agile </a:t>
            </a:r>
            <a:r>
              <a:rPr lang="en-US" dirty="0" smtClean="0"/>
              <a:t>Expectations</a:t>
            </a:r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7854696" cy="9624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Walter </a:t>
            </a:r>
            <a:r>
              <a:rPr lang="en-US" dirty="0" err="1" smtClean="0"/>
              <a:t>Bodwell</a:t>
            </a:r>
            <a:endParaRPr lang="en-US" dirty="0" smtClean="0"/>
          </a:p>
          <a:p>
            <a:pPr algn="ctr"/>
            <a:r>
              <a:rPr lang="en-US" dirty="0" err="1" smtClean="0"/>
              <a:t>Planigle</a:t>
            </a:r>
            <a:endParaRPr lang="en-US" dirty="0"/>
          </a:p>
        </p:txBody>
      </p:sp>
      <p:pic>
        <p:nvPicPr>
          <p:cNvPr id="1026" name="Picture 2" descr="C:\Users\Walter\AppData\Local\Microsoft\Windows\Temporary Internet Files\Content.IE5\0M5KNN7U\MP9004025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0"/>
            <a:ext cx="2971800" cy="3055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Backlog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Rank order things</a:t>
            </a:r>
          </a:p>
          <a:p>
            <a:pPr eaLnBrk="1" hangingPunct="1"/>
            <a:r>
              <a:rPr lang="en-US" smtClean="0"/>
              <a:t>Each should meet I.N.V.E.S.T. criteria</a:t>
            </a:r>
          </a:p>
          <a:p>
            <a:pPr eaLnBrk="1" hangingPunct="1"/>
            <a:r>
              <a:rPr lang="en-US" smtClean="0"/>
              <a:t>Size will vary based on how far out</a:t>
            </a:r>
          </a:p>
        </p:txBody>
      </p:sp>
      <p:pic>
        <p:nvPicPr>
          <p:cNvPr id="15364" name="Picture 3" descr="C:\Users\Walter\AppData\Local\Microsoft\Windows\Temporary Internet Files\Content.IE5\G7DUO757\MCj042481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81400"/>
            <a:ext cx="1841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Prioritize?</a:t>
            </a:r>
            <a:endParaRPr lang="en-US" dirty="0"/>
          </a:p>
        </p:txBody>
      </p:sp>
      <p:pic>
        <p:nvPicPr>
          <p:cNvPr id="2050" name="Picture 2" descr="http://agileexecutive.files.wordpress.com/2009/01/the-standish-group-2002-re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65654"/>
            <a:ext cx="5077325" cy="421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Teams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preferable to have each team have the ability to complete its work by itself</a:t>
            </a:r>
          </a:p>
          <a:p>
            <a:r>
              <a:rPr lang="en-US" dirty="0" smtClean="0"/>
              <a:t>In other words, instead of a team per component, have teams with members who have knowledge of each component that will need to change to deliver </a:t>
            </a:r>
            <a:r>
              <a:rPr lang="en-US" dirty="0" smtClean="0"/>
              <a:t>something</a:t>
            </a:r>
          </a:p>
          <a:p>
            <a:r>
              <a:rPr lang="en-US" dirty="0" smtClean="0"/>
              <a:t>Don’t change the teams frequently</a:t>
            </a:r>
            <a:endParaRPr lang="en-US" dirty="0" smtClean="0"/>
          </a:p>
        </p:txBody>
      </p:sp>
      <p:pic>
        <p:nvPicPr>
          <p:cNvPr id="36868" name="Picture 2" descr="C:\Users\Walter\AppData\Local\Microsoft\Windows\Temporary Internet Files\Content.IE5\27271ONT\MPj043943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15367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Component teams provide expertise</a:t>
            </a:r>
          </a:p>
          <a:p>
            <a:pPr eaLnBrk="1" hangingPunct="1"/>
            <a:r>
              <a:rPr lang="en-US" smtClean="0"/>
              <a:t>But limit the ability to attack the highest priorities</a:t>
            </a:r>
          </a:p>
          <a:p>
            <a:pPr eaLnBrk="1" hangingPunct="1"/>
            <a:r>
              <a:rPr lang="en-US" smtClean="0"/>
              <a:t>And require more coordination (complexity)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Components or Features?</a:t>
            </a:r>
          </a:p>
        </p:txBody>
      </p:sp>
      <p:pic>
        <p:nvPicPr>
          <p:cNvPr id="11268" name="Picture 2" descr="C:\Users\Walter\AppData\Local\Microsoft\Windows\Temporary Internet Files\Content.IE5\HKIA2DKB\MPj0398931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429000"/>
            <a:ext cx="3600450" cy="2895600"/>
          </a:xfrm>
          <a:noFill/>
        </p:spPr>
      </p:pic>
      <p:pic>
        <p:nvPicPr>
          <p:cNvPr id="11269" name="Picture 3" descr="C:\Users\Walter\AppData\Local\Microsoft\Windows\Temporary Internet Files\Content.IE5\LB01J1DU\MPj038795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402431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Divvying Things</a:t>
            </a:r>
            <a:r>
              <a:rPr lang="en-US" baseline="0" dirty="0" smtClean="0"/>
              <a:t>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goal is to divvy things up so that teams are working on items of around the same priority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1242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3528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5814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8100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038600"/>
            <a:ext cx="114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267200"/>
            <a:ext cx="114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495800"/>
            <a:ext cx="114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4724400"/>
            <a:ext cx="114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49530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1816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54102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56388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58674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4400" y="31242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3528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24400" y="3581400"/>
            <a:ext cx="114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4400" y="38100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24400" y="40386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24400" y="4267200"/>
            <a:ext cx="114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4400" y="44958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4400" y="47244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24400" y="4953000"/>
            <a:ext cx="114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5181600"/>
            <a:ext cx="11430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54102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24400" y="56388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24400" y="58674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62484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29200" y="62484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667000" y="3352800"/>
            <a:ext cx="1901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each team able</a:t>
            </a:r>
          </a:p>
          <a:p>
            <a:r>
              <a:rPr lang="en-US" dirty="0" smtClean="0"/>
              <a:t>to get 3 blocks in </a:t>
            </a:r>
          </a:p>
          <a:p>
            <a:r>
              <a:rPr lang="en-US" dirty="0" smtClean="0"/>
              <a:t>the release,</a:t>
            </a:r>
          </a:p>
          <a:p>
            <a:r>
              <a:rPr lang="en-US" dirty="0" smtClean="0"/>
              <a:t>the highlighted</a:t>
            </a:r>
          </a:p>
          <a:p>
            <a:r>
              <a:rPr lang="en-US" dirty="0" smtClean="0"/>
              <a:t>stories won’t</a:t>
            </a:r>
          </a:p>
          <a:p>
            <a:r>
              <a:rPr lang="en-US" dirty="0" smtClean="0"/>
              <a:t>make it</a:t>
            </a:r>
          </a:p>
        </p:txBody>
      </p:sp>
      <p:sp>
        <p:nvSpPr>
          <p:cNvPr id="34" name="Left Arrow 33"/>
          <p:cNvSpPr/>
          <p:nvPr/>
        </p:nvSpPr>
        <p:spPr>
          <a:xfrm>
            <a:off x="1828800" y="38862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>
            <a:off x="1828800" y="48006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6019800" y="52578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>
            <a:off x="6019800" y="57150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>
            <a:off x="6019800" y="59436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>
            <a:off x="1828800" y="59436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553200" y="3352800"/>
            <a:ext cx="2308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better distributing</a:t>
            </a:r>
          </a:p>
          <a:p>
            <a:r>
              <a:rPr lang="en-US" dirty="0" smtClean="0"/>
              <a:t>stories amongst the</a:t>
            </a:r>
          </a:p>
          <a:p>
            <a:r>
              <a:rPr lang="en-US" dirty="0" smtClean="0"/>
              <a:t>teams, look which</a:t>
            </a:r>
          </a:p>
          <a:p>
            <a:r>
              <a:rPr lang="en-US" dirty="0" smtClean="0"/>
              <a:t>stories won’t make 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26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Approaches</a:t>
            </a:r>
            <a:r>
              <a:rPr kumimoji="0" lang="en-US" sz="2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(go with the first one you can):</a:t>
            </a:r>
            <a:endParaRPr kumimoji="0" lang="en-US" sz="26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 the teams so that a single team can solve the problem end to end</a:t>
            </a:r>
          </a:p>
          <a:p>
            <a:pPr lvl="1"/>
            <a:r>
              <a:rPr kumimoji="0"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the work within the same iteration</a:t>
            </a:r>
          </a:p>
          <a:p>
            <a:pPr lvl="1"/>
            <a:r>
              <a:rPr kumimoji="0"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 the service and then use it</a:t>
            </a:r>
          </a:p>
          <a:p>
            <a:pPr lvl="1"/>
            <a:r>
              <a:rPr kumimoji="0" lang="en-US" sz="2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Stub out the service and implement it later</a:t>
            </a:r>
          </a:p>
          <a:p>
            <a:pPr lvl="0"/>
            <a:endParaRPr kumimoji="0" lang="en-US" sz="26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kumimoji="0" lang="en-US" sz="26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sure the dependent</a:t>
            </a:r>
            <a:r>
              <a:rPr kumimoji="0" lang="en-US" sz="2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teams</a:t>
            </a:r>
          </a:p>
          <a:p>
            <a:pPr lvl="1">
              <a:buNone/>
            </a:pPr>
            <a:r>
              <a:rPr lang="en-US" dirty="0" smtClean="0"/>
              <a:t>(including e</a:t>
            </a:r>
            <a:r>
              <a:rPr lang="en-US" sz="2400" dirty="0" smtClean="0"/>
              <a:t>xternal ones) are represented at</a:t>
            </a:r>
          </a:p>
          <a:p>
            <a:pPr lvl="1">
              <a:buNone/>
            </a:pPr>
            <a:r>
              <a:rPr lang="en-US" sz="2400" dirty="0" smtClean="0"/>
              <a:t>release planning</a:t>
            </a:r>
            <a:endParaRPr kumimoji="0" lang="en-US" sz="24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C:\Users\Walter\AppData\Local\Microsoft\Windows\Temporary Internet Files\Content.IE5\WFOZFVKC\MPj043834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52800"/>
            <a:ext cx="15621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to the minimal responsible amount of doc</a:t>
            </a:r>
          </a:p>
          <a:p>
            <a:endParaRPr lang="en-US" dirty="0" smtClean="0"/>
          </a:p>
          <a:p>
            <a:r>
              <a:rPr lang="en-US" dirty="0" smtClean="0"/>
              <a:t>No more than you need at any point in time</a:t>
            </a:r>
          </a:p>
          <a:p>
            <a:pPr lvl="1"/>
            <a:r>
              <a:rPr lang="en-US" dirty="0" smtClean="0"/>
              <a:t>Just enough to understand dependencies and mitigate </a:t>
            </a:r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The right size for the problem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you need this now?</a:t>
            </a:r>
          </a:p>
          <a:p>
            <a:pPr lvl="1"/>
            <a:r>
              <a:rPr lang="en-US" dirty="0" smtClean="0"/>
              <a:t>If not, try to reduce or eliminate </a:t>
            </a:r>
            <a:r>
              <a:rPr lang="en-US" dirty="0" smtClean="0"/>
              <a:t>it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C:\Users\Walter\AppData\Local\Microsoft\Windows\Temporary Internet Files\Content.IE5\09CJMCP2\MPj040962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196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Agile Architecture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enough</a:t>
            </a:r>
          </a:p>
          <a:p>
            <a:pPr eaLnBrk="1" hangingPunct="1"/>
            <a:r>
              <a:rPr lang="en-US" smtClean="0"/>
              <a:t>Refactor as you go</a:t>
            </a:r>
          </a:p>
        </p:txBody>
      </p:sp>
      <p:pic>
        <p:nvPicPr>
          <p:cNvPr id="16388" name="Picture 4" descr="C:\Users\Walter\AppData\Local\Microsoft\Windows\Temporary Internet Files\Content.IE5\LB01J1DU\MPj043651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44942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 medium sized story that is well understood; call it a 5</a:t>
            </a:r>
          </a:p>
          <a:p>
            <a:r>
              <a:rPr lang="en-US" dirty="0" smtClean="0"/>
              <a:t>Now estimate other stories relative to that</a:t>
            </a:r>
          </a:p>
          <a:p>
            <a:r>
              <a:rPr lang="en-US" dirty="0" smtClean="0"/>
              <a:t>Is it about the same, ½ as difficult, twice as difficult?</a:t>
            </a:r>
          </a:p>
          <a:p>
            <a:r>
              <a:rPr lang="en-US" dirty="0" smtClean="0"/>
              <a:t>Use Fibonacci numbers: 1, 2, 3, 5, 8, 13, 21</a:t>
            </a:r>
          </a:p>
          <a:p>
            <a:r>
              <a:rPr lang="en-US" dirty="0" smtClean="0"/>
              <a:t>If bigger than that or if too hard to estimate, split the story</a:t>
            </a:r>
          </a:p>
        </p:txBody>
      </p:sp>
      <p:pic>
        <p:nvPicPr>
          <p:cNvPr id="6146" name="Picture 2" descr="C:\Users\Walter\AppData\Local\Microsoft\Windows\Temporary Internet Files\Content.IE5\BRH41M7L\MC9002817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800600"/>
            <a:ext cx="1600200" cy="118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Story Points?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Time estimates</a:t>
            </a:r>
          </a:p>
          <a:p>
            <a:pPr lvl="1"/>
            <a:r>
              <a:rPr lang="en-US" smtClean="0"/>
              <a:t>Vary by person</a:t>
            </a:r>
          </a:p>
          <a:p>
            <a:pPr lvl="1"/>
            <a:r>
              <a:rPr lang="en-US" smtClean="0"/>
              <a:t>Encourage padding</a:t>
            </a:r>
          </a:p>
          <a:p>
            <a:pPr lvl="1"/>
            <a:r>
              <a:rPr lang="en-US" smtClean="0"/>
              <a:t>Tend to grow stale</a:t>
            </a:r>
          </a:p>
          <a:p>
            <a:r>
              <a:rPr lang="en-US" smtClean="0"/>
              <a:t>Story points</a:t>
            </a:r>
          </a:p>
          <a:p>
            <a:pPr lvl="1"/>
            <a:r>
              <a:rPr lang="en-US" smtClean="0"/>
              <a:t>More consistent from person to person</a:t>
            </a:r>
          </a:p>
          <a:p>
            <a:pPr lvl="1"/>
            <a:r>
              <a:rPr lang="en-US" smtClean="0"/>
              <a:t>Not a commitment to time frame</a:t>
            </a:r>
          </a:p>
          <a:p>
            <a:pPr lvl="1"/>
            <a:r>
              <a:rPr lang="en-US" smtClean="0"/>
              <a:t>Don’t change as much</a:t>
            </a:r>
          </a:p>
          <a:p>
            <a:pPr lvl="1"/>
            <a:r>
              <a:rPr lang="en-US" smtClean="0"/>
              <a:t>Easier to estimate relative size</a:t>
            </a:r>
          </a:p>
        </p:txBody>
      </p:sp>
      <p:pic>
        <p:nvPicPr>
          <p:cNvPr id="31748" name="Picture 3" descr="C:\Users\Walter\AppData\Local\Microsoft\Windows\Temporary Internet Files\Content.IE5\2ACPDW7M\MCj02152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270827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 Introduction – Walter </a:t>
            </a:r>
            <a:r>
              <a:rPr lang="en-US" dirty="0" err="1" smtClean="0"/>
              <a:t>Bodwell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019800" cy="4312920"/>
          </a:xfrm>
        </p:spPr>
        <p:txBody>
          <a:bodyPr/>
          <a:lstStyle/>
          <a:p>
            <a:pPr eaLnBrk="1" hangingPunct="1"/>
            <a:r>
              <a:rPr lang="en-US" dirty="0" smtClean="0"/>
              <a:t>First did agile at a startup in 1999</a:t>
            </a:r>
          </a:p>
          <a:p>
            <a:pPr eaLnBrk="1" hangingPunct="1"/>
            <a:r>
              <a:rPr lang="en-US" dirty="0" smtClean="0"/>
              <a:t>Got acquired by BMC in 2000 and spent the next 8 years doing agile at scale</a:t>
            </a:r>
          </a:p>
          <a:p>
            <a:pPr eaLnBrk="1" hangingPunct="1"/>
            <a:r>
              <a:rPr lang="en-US" dirty="0" smtClean="0"/>
              <a:t>Now </a:t>
            </a:r>
            <a:r>
              <a:rPr lang="en-US" dirty="0" smtClean="0"/>
              <a:t>providing consulting, tools and training to help teams get the most out of agile at </a:t>
            </a:r>
            <a:r>
              <a:rPr lang="en-US" dirty="0" err="1" smtClean="0"/>
              <a:t>Planigle</a:t>
            </a:r>
            <a:endParaRPr lang="en-US" dirty="0" smtClean="0"/>
          </a:p>
        </p:txBody>
      </p:sp>
      <p:pic>
        <p:nvPicPr>
          <p:cNvPr id="4" name="Picture 3" descr="headsho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09800"/>
            <a:ext cx="2162175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stories have sizes, you can track how many points you typically get done in an iteration</a:t>
            </a:r>
          </a:p>
          <a:p>
            <a:r>
              <a:rPr lang="en-US" dirty="0" smtClean="0"/>
              <a:t>You can now use this to predict future completion rates</a:t>
            </a:r>
            <a:endParaRPr lang="en-US" dirty="0"/>
          </a:p>
        </p:txBody>
      </p:sp>
      <p:pic>
        <p:nvPicPr>
          <p:cNvPr id="1026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267200"/>
            <a:ext cx="1738274" cy="182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Points Across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get teams in the same ballpark, pick a baseline story</a:t>
            </a:r>
          </a:p>
          <a:p>
            <a:pPr lvl="1"/>
            <a:r>
              <a:rPr lang="en-US" dirty="0" smtClean="0"/>
              <a:t>Each</a:t>
            </a:r>
            <a:r>
              <a:rPr lang="en-US" baseline="0" dirty="0" smtClean="0"/>
              <a:t> team should understand the complexity</a:t>
            </a:r>
          </a:p>
          <a:p>
            <a:pPr lvl="1"/>
            <a:r>
              <a:rPr lang="en-US" baseline="0" dirty="0" smtClean="0"/>
              <a:t>Choose a medium size story</a:t>
            </a:r>
          </a:p>
          <a:p>
            <a:pPr lvl="1"/>
            <a:r>
              <a:rPr lang="en-US" baseline="0" dirty="0" smtClean="0"/>
              <a:t>Call it a ‘5’</a:t>
            </a:r>
          </a:p>
          <a:p>
            <a:pPr lvl="1"/>
            <a:r>
              <a:rPr lang="en-US" dirty="0" smtClean="0"/>
              <a:t>All other stories are relative to it</a:t>
            </a:r>
            <a:endParaRPr lang="en-US" baseline="0" dirty="0" smtClean="0"/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Don’t compare velocity</a:t>
            </a:r>
          </a:p>
          <a:p>
            <a:pPr lvl="1"/>
            <a:r>
              <a:rPr lang="en-US" dirty="0" smtClean="0"/>
              <a:t>Used by a team to evaluate itself</a:t>
            </a:r>
          </a:p>
          <a:p>
            <a:pPr lvl="1"/>
            <a:r>
              <a:rPr lang="en-US" dirty="0" smtClean="0"/>
              <a:t>If</a:t>
            </a:r>
            <a:r>
              <a:rPr lang="en-US" baseline="0" dirty="0" smtClean="0"/>
              <a:t> others use it for evaluation, it will be gamed and become useless</a:t>
            </a:r>
            <a:endParaRPr lang="en-US" dirty="0"/>
          </a:p>
        </p:txBody>
      </p:sp>
      <p:pic>
        <p:nvPicPr>
          <p:cNvPr id="5122" name="Picture 2" descr="C:\Users\Walter\AppData\Local\Microsoft\Windows\Temporary Internet Files\Content.IE5\ZT1FS1TL\MC9000710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0"/>
            <a:ext cx="1828800" cy="1928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what “Done” means for your team</a:t>
            </a:r>
          </a:p>
          <a:p>
            <a:r>
              <a:rPr lang="en-US" dirty="0" smtClean="0"/>
              <a:t>Make “Done” more stringent over time</a:t>
            </a:r>
          </a:p>
          <a:p>
            <a:r>
              <a:rPr lang="en-US" dirty="0" smtClean="0"/>
              <a:t>Definition of Done evolves as you do</a:t>
            </a:r>
          </a:p>
        </p:txBody>
      </p:sp>
      <p:pic>
        <p:nvPicPr>
          <p:cNvPr id="4" name="Picture 2" descr="C:\Users\Walter\AppData\Local\Microsoft\Windows\Temporary Internet Files\Content.IE5\VAU0J1GT\MCj04346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86200"/>
            <a:ext cx="12287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iterations?</a:t>
            </a:r>
          </a:p>
          <a:p>
            <a:r>
              <a:rPr lang="en-US" dirty="0" smtClean="0"/>
              <a:t>When do they start / stop?</a:t>
            </a:r>
          </a:p>
          <a:p>
            <a:r>
              <a:rPr lang="en-US" dirty="0" smtClean="0"/>
              <a:t>Which iterations (if any) are hardening?</a:t>
            </a:r>
          </a:p>
          <a:p>
            <a:r>
              <a:rPr lang="en-US" dirty="0" smtClean="0"/>
              <a:t>Any other dates to be mindful of?</a:t>
            </a:r>
            <a:endParaRPr lang="en-US" dirty="0"/>
          </a:p>
        </p:txBody>
      </p:sp>
      <p:pic>
        <p:nvPicPr>
          <p:cNvPr id="4098" name="Picture 2" descr="C:\Users\Walter\AppData\Local\Microsoft\Windows\Temporary Internet Files\Content.IE5\8R5KVKAH\MCj0434791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419600"/>
            <a:ext cx="1828686" cy="1828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Kick off / Overview</a:t>
            </a:r>
            <a:endParaRPr lang="en-US" sz="2400" dirty="0" smtClean="0"/>
          </a:p>
          <a:p>
            <a:pPr rtl="0" fontAlgn="base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 Out Sessions</a:t>
            </a:r>
          </a:p>
          <a:p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Results</a:t>
            </a:r>
          </a:p>
        </p:txBody>
      </p:sp>
      <p:pic>
        <p:nvPicPr>
          <p:cNvPr id="5122" name="Picture 2" descr="C:\Users\Walter\AppData\Local\Microsoft\Windows\Temporary Internet Files\Content.IE5\WY44YH1I\MPj040539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360" y="3200400"/>
            <a:ext cx="4358640" cy="311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Attendees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Owners</a:t>
            </a:r>
          </a:p>
          <a:p>
            <a:pPr rtl="0" fontAlgn="base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ScrumMasters</a:t>
            </a:r>
          </a:p>
          <a:p>
            <a:pPr rtl="0" fontAlgn="base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Architects / Leads</a:t>
            </a:r>
          </a:p>
          <a:p>
            <a:pPr rtl="0" fontAlgn="base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QA</a:t>
            </a:r>
          </a:p>
          <a:p>
            <a:pPr rtl="0" fontAlgn="base"/>
            <a:r>
              <a:rPr lang="en-US" dirty="0" smtClean="0"/>
              <a:t>Writers</a:t>
            </a:r>
            <a:endParaRPr kumimoji="0" lang="en-US" sz="2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Stakeholders</a:t>
            </a:r>
          </a:p>
          <a:p>
            <a:pPr rtl="0" fontAlgn="base"/>
            <a:endParaRPr kumimoji="0" lang="en-US" sz="2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rtl="0" fontAlgn="base">
              <a:buNone/>
            </a:pPr>
            <a:r>
              <a:rPr kumimoji="0" lang="en-US" sz="2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kumimoji="0" lang="en-US" sz="26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This is the best time to travel!</a:t>
            </a:r>
            <a:endParaRPr kumimoji="0" lang="en-US" sz="26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C:\Users\Walter\AppData\Local\Microsoft\Windows\Temporary Internet Files\Content.IE5\UX8DJ9ZW\MPj043952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 Planning Deliverables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for each Iteration</a:t>
            </a:r>
            <a:endParaRPr lang="en-US" dirty="0"/>
          </a:p>
          <a:p>
            <a:r>
              <a:rPr lang="en-US" dirty="0"/>
              <a:t>Assumptions</a:t>
            </a:r>
          </a:p>
          <a:p>
            <a:r>
              <a:rPr lang="en-US" dirty="0"/>
              <a:t>Dependencies</a:t>
            </a:r>
          </a:p>
          <a:p>
            <a:r>
              <a:rPr lang="en-US" dirty="0"/>
              <a:t>Risks</a:t>
            </a:r>
          </a:p>
        </p:txBody>
      </p:sp>
      <p:pic>
        <p:nvPicPr>
          <p:cNvPr id="7170" name="Picture 2" descr="C:\Users\Walter\AppData\Local\Microsoft\Windows\Temporary Internet Files\Content.IE5\C23ZEI71\MPj040966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0"/>
            <a:ext cx="3017862" cy="3044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</a:t>
            </a:r>
            <a:r>
              <a:rPr lang="en-US" dirty="0"/>
              <a:t>Is Better</a:t>
            </a:r>
          </a:p>
          <a:p>
            <a:pPr lvl="1"/>
            <a:r>
              <a:rPr lang="en-US" dirty="0"/>
              <a:t>Allows for better coverage across features</a:t>
            </a:r>
          </a:p>
          <a:p>
            <a:pPr lvl="1"/>
            <a:r>
              <a:rPr lang="en-US" dirty="0"/>
              <a:t>Prevent unnecessary complexity</a:t>
            </a:r>
          </a:p>
          <a:p>
            <a:pPr lvl="2"/>
            <a:r>
              <a:rPr lang="en-US" dirty="0"/>
              <a:t>If you go too simple, it will remain unused until you follow up with the market demanded features next release</a:t>
            </a:r>
          </a:p>
          <a:p>
            <a:pPr lvl="2"/>
            <a:r>
              <a:rPr lang="en-US" dirty="0"/>
              <a:t>If you go too complex, it is very difficult to identify and remove the unnecessary </a:t>
            </a:r>
            <a:r>
              <a:rPr lang="en-US" dirty="0" smtClean="0"/>
              <a:t>complexity</a:t>
            </a:r>
          </a:p>
          <a:p>
            <a:pPr lvl="2"/>
            <a:endParaRPr lang="en-US" dirty="0"/>
          </a:p>
          <a:p>
            <a:r>
              <a:rPr lang="en-US" dirty="0"/>
              <a:t>Leave Room To Be Agile</a:t>
            </a:r>
          </a:p>
          <a:p>
            <a:pPr lvl="1"/>
            <a:r>
              <a:rPr lang="en-US" dirty="0"/>
              <a:t>No more than </a:t>
            </a:r>
            <a:r>
              <a:rPr lang="en-US" dirty="0" smtClean="0"/>
              <a:t>70</a:t>
            </a:r>
            <a:r>
              <a:rPr lang="en-US" dirty="0"/>
              <a:t>% of our time should be allocated to </a:t>
            </a:r>
            <a:r>
              <a:rPr lang="en-US" dirty="0" smtClean="0"/>
              <a:t>committed features</a:t>
            </a:r>
            <a:endParaRPr lang="en-US" dirty="0"/>
          </a:p>
        </p:txBody>
      </p:sp>
      <p:pic>
        <p:nvPicPr>
          <p:cNvPr id="4105" name="Picture 9" descr="C:\Users\Walter\AppData\Local\Microsoft\Windows\Temporary Internet Files\Content.IE5\ZT1FS1TL\MC9000787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143000"/>
            <a:ext cx="1222513" cy="1664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 Planning Wrap Up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each </a:t>
            </a:r>
            <a:r>
              <a:rPr lang="en-US" dirty="0" smtClean="0"/>
              <a:t>iteration for </a:t>
            </a:r>
            <a:r>
              <a:rPr lang="en-US" dirty="0"/>
              <a:t>each </a:t>
            </a:r>
            <a:r>
              <a:rPr lang="en-US" dirty="0" smtClean="0"/>
              <a:t>team</a:t>
            </a:r>
            <a:endParaRPr lang="en-US" dirty="0"/>
          </a:p>
          <a:p>
            <a:r>
              <a:rPr lang="en-US" dirty="0" smtClean="0"/>
              <a:t>Are </a:t>
            </a:r>
            <a:r>
              <a:rPr lang="en-US" dirty="0"/>
              <a:t>things synched up across teams?</a:t>
            </a:r>
          </a:p>
          <a:p>
            <a:r>
              <a:rPr lang="en-US" dirty="0"/>
              <a:t>Are </a:t>
            </a:r>
            <a:r>
              <a:rPr lang="en-US" dirty="0" smtClean="0"/>
              <a:t>you </a:t>
            </a:r>
            <a:r>
              <a:rPr lang="en-US" dirty="0"/>
              <a:t>attacking the most important </a:t>
            </a:r>
            <a:r>
              <a:rPr lang="en-US" dirty="0" smtClean="0"/>
              <a:t>stories?</a:t>
            </a:r>
          </a:p>
          <a:p>
            <a:r>
              <a:rPr lang="en-US" dirty="0" smtClean="0"/>
              <a:t>Does the team believe in the results?</a:t>
            </a:r>
          </a:p>
        </p:txBody>
      </p:sp>
      <p:pic>
        <p:nvPicPr>
          <p:cNvPr id="11268" name="Picture 4" descr="C:\Users\Walter\AppData\Local\Microsoft\Windows\Temporary Internet Files\Content.IE5\WY44YH1I\MCBD19915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9505"/>
            <a:ext cx="1803903" cy="210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Reasonable?</a:t>
            </a:r>
            <a:endParaRPr lang="en-US" dirty="0" smtClean="0"/>
          </a:p>
        </p:txBody>
      </p:sp>
      <p:sp>
        <p:nvSpPr>
          <p:cNvPr id="5939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agrees the </a:t>
            </a:r>
            <a:r>
              <a:rPr lang="en-US" dirty="0" smtClean="0"/>
              <a:t>release is </a:t>
            </a:r>
            <a:r>
              <a:rPr lang="en-US" dirty="0" smtClean="0"/>
              <a:t>doable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disagreement and uneasiness in team members to drive out hidden risks, tasks, and issues</a:t>
            </a:r>
          </a:p>
          <a:p>
            <a:r>
              <a:rPr lang="en-US" dirty="0" smtClean="0"/>
              <a:t>Drive agreement with a fist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five</a:t>
            </a:r>
          </a:p>
          <a:p>
            <a:pPr lvl="2" eaLnBrk="1" hangingPunct="1"/>
            <a:r>
              <a:rPr lang="en-US" dirty="0" smtClean="0"/>
              <a:t>Absolutely, no question</a:t>
            </a:r>
          </a:p>
          <a:p>
            <a:pPr lvl="2" eaLnBrk="1" hangingPunct="1"/>
            <a:r>
              <a:rPr lang="en-US" dirty="0" smtClean="0"/>
              <a:t>I think this is good and will make it happen</a:t>
            </a:r>
          </a:p>
          <a:p>
            <a:pPr lvl="2" eaLnBrk="1" hangingPunct="1"/>
            <a:r>
              <a:rPr lang="en-US" dirty="0" smtClean="0"/>
              <a:t>I can support this</a:t>
            </a:r>
          </a:p>
          <a:p>
            <a:pPr lvl="2" eaLnBrk="1" hangingPunct="1"/>
            <a:r>
              <a:rPr lang="en-US" dirty="0" smtClean="0"/>
              <a:t>I’m uneasy about this and think we need to talk it out some more</a:t>
            </a:r>
          </a:p>
          <a:p>
            <a:pPr lvl="2" eaLnBrk="1" hangingPunct="1"/>
            <a:r>
              <a:rPr lang="en-US" dirty="0" smtClean="0"/>
              <a:t>Let’s continue discussing this idea in the parking lot</a:t>
            </a:r>
          </a:p>
          <a:p>
            <a:endParaRPr lang="en-US" dirty="0" smtClean="0"/>
          </a:p>
        </p:txBody>
      </p:sp>
      <p:pic>
        <p:nvPicPr>
          <p:cNvPr id="5939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5720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9530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5638800"/>
            <a:ext cx="317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838200"/>
            <a:ext cx="165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Levels of Planning</a:t>
            </a:r>
            <a:endParaRPr lang="en-US" dirty="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705600" y="1143000"/>
            <a:ext cx="201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Adapted from “5 Levels of Agile Planning” by Hubert Smits</a:t>
            </a:r>
          </a:p>
        </p:txBody>
      </p:sp>
      <p:grpSp>
        <p:nvGrpSpPr>
          <p:cNvPr id="3" name="Group 33"/>
          <p:cNvGrpSpPr/>
          <p:nvPr/>
        </p:nvGrpSpPr>
        <p:grpSpPr>
          <a:xfrm>
            <a:off x="2133600" y="1828800"/>
            <a:ext cx="4495800" cy="4495800"/>
            <a:chOff x="2133600" y="1752600"/>
            <a:chExt cx="4570412" cy="4570412"/>
          </a:xfrm>
        </p:grpSpPr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2133600" y="1752600"/>
              <a:ext cx="4570412" cy="45704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2590800" y="2667000"/>
              <a:ext cx="3656012" cy="36560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3048000" y="3581400"/>
              <a:ext cx="2741612" cy="27416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505200" y="4494212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3824287" y="5133975"/>
              <a:ext cx="1189038" cy="1189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3919537" y="5446712"/>
              <a:ext cx="995363" cy="43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Daily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Standup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3932237" y="4627562"/>
              <a:ext cx="971550" cy="50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bg1"/>
                  </a:solidFill>
                </a:rPr>
                <a:t>Iteration </a:t>
              </a:r>
              <a:r>
                <a:rPr lang="en-US" sz="1600" b="1" dirty="0">
                  <a:solidFill>
                    <a:schemeClr val="bg1"/>
                  </a:solidFill>
                </a:rPr>
                <a:t>Plan</a:t>
              </a: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3841750" y="3846512"/>
              <a:ext cx="115252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Release Plan</a:t>
              </a: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841750" y="2951162"/>
              <a:ext cx="1152525" cy="48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Product Roadmap</a:t>
              </a: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841750" y="2008187"/>
              <a:ext cx="115252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Product Vision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</a:t>
            </a:r>
            <a:r>
              <a:rPr lang="en-US" baseline="0" dirty="0" smtClean="0"/>
              <a:t> the results in </a:t>
            </a:r>
            <a:r>
              <a:rPr lang="en-US" baseline="0" dirty="0" smtClean="0"/>
              <a:t>your tool of choice</a:t>
            </a:r>
            <a:endParaRPr lang="en-US" baseline="0" dirty="0" smtClean="0"/>
          </a:p>
          <a:p>
            <a:r>
              <a:rPr lang="en-US" baseline="0" dirty="0" smtClean="0"/>
              <a:t>Update after each </a:t>
            </a:r>
            <a:r>
              <a:rPr lang="en-US" baseline="0" dirty="0" smtClean="0"/>
              <a:t>iteration</a:t>
            </a:r>
            <a:endParaRPr lang="en-US" baseline="0" dirty="0" smtClean="0"/>
          </a:p>
          <a:p>
            <a:r>
              <a:rPr lang="en-US" baseline="0" dirty="0" smtClean="0"/>
              <a:t>Notify of major changes to the plan</a:t>
            </a:r>
            <a:endParaRPr lang="en-US" dirty="0"/>
          </a:p>
        </p:txBody>
      </p:sp>
      <p:pic>
        <p:nvPicPr>
          <p:cNvPr id="12293" name="Picture 5" descr="C:\Users\Walter\AppData\Local\Microsoft\Windows\Temporary Internet Files\Content.IE5\5Y8CBM4B\MCBD08661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352800"/>
            <a:ext cx="3352800" cy="276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Themes give you room to be </a:t>
            </a:r>
            <a:r>
              <a:rPr lang="en-US" sz="2400" dirty="0" smtClean="0"/>
              <a:t>flexible</a:t>
            </a:r>
            <a:endParaRPr lang="en-US" sz="2000" dirty="0" smtClean="0"/>
          </a:p>
          <a:p>
            <a:r>
              <a:rPr lang="en-US" sz="2400" dirty="0" smtClean="0"/>
              <a:t>If a customer is asking about a particular feature, you can get into a discussion of priorities</a:t>
            </a:r>
          </a:p>
          <a:p>
            <a:r>
              <a:rPr lang="en-US" sz="2400" dirty="0" smtClean="0"/>
              <a:t>Demos </a:t>
            </a:r>
            <a:r>
              <a:rPr lang="en-US" sz="2400" dirty="0" smtClean="0"/>
              <a:t>are a potential opportunity to get a customer involved</a:t>
            </a:r>
          </a:p>
          <a:p>
            <a:r>
              <a:rPr lang="en-US" sz="2400" dirty="0" smtClean="0"/>
              <a:t>Smaller, incremental releases generate feedback on what to dig into in more detail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Doesn’t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 owner re-prioritizes after each iteration</a:t>
            </a:r>
          </a:p>
          <a:p>
            <a:pPr lvl="1"/>
            <a:r>
              <a:rPr lang="en-US" dirty="0" smtClean="0"/>
              <a:t>We’ve learned more about the business</a:t>
            </a:r>
          </a:p>
          <a:p>
            <a:pPr lvl="1"/>
            <a:r>
              <a:rPr lang="en-US" dirty="0" smtClean="0"/>
              <a:t>Let’s take advantage of that</a:t>
            </a:r>
          </a:p>
          <a:p>
            <a:pPr lvl="0"/>
            <a:r>
              <a:rPr lang="en-US" dirty="0" smtClean="0"/>
              <a:t>The further</a:t>
            </a:r>
            <a:r>
              <a:rPr lang="en-US" baseline="0" dirty="0" smtClean="0"/>
              <a:t> down the list something is, the less defined it will be and the less important it is to prioritize precisely</a:t>
            </a:r>
          </a:p>
        </p:txBody>
      </p:sp>
      <p:pic>
        <p:nvPicPr>
          <p:cNvPr id="11267" name="Picture 3" descr="C:\Users\Walter\AppData\Local\Microsoft\Windows\Temporary Internet Files\Content.IE5\TCTPATY4\MCj038349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1290218" cy="182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5362" name="Picture 2" descr="C:\Users\Walter\AppData\Local\Microsoft\Windows\Temporary Internet Files\Content.IE5\S5FPWSR1\MPj043955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2670048" cy="399935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286000"/>
            <a:ext cx="449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smtClean="0"/>
              <a:t>Walter </a:t>
            </a:r>
            <a:r>
              <a:rPr lang="en-US" sz="2800" dirty="0" err="1" smtClean="0"/>
              <a:t>Bodwell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err="1" smtClean="0"/>
              <a:t>Planigle</a:t>
            </a:r>
            <a:endParaRPr lang="en-US" sz="2800" dirty="0" smtClean="0"/>
          </a:p>
          <a:p>
            <a:pPr lvl="1" algn="ctr"/>
            <a:r>
              <a:rPr lang="en-US" sz="2800" dirty="0" smtClean="0">
                <a:hlinkClick r:id="rId4"/>
              </a:rPr>
              <a:t>wbodwell@planigle.com</a:t>
            </a:r>
            <a:endParaRPr lang="en-US" sz="2800" dirty="0" smtClean="0"/>
          </a:p>
          <a:p>
            <a:pPr lvl="1" algn="ctr"/>
            <a:r>
              <a:rPr lang="en-US" sz="2800" dirty="0" smtClean="0"/>
              <a:t>Twitter: @</a:t>
            </a:r>
            <a:r>
              <a:rPr lang="en-US" sz="2800" dirty="0" err="1" smtClean="0"/>
              <a:t>wbodwell</a:t>
            </a:r>
            <a:endParaRPr lang="en-US" sz="2800" dirty="0" smtClean="0"/>
          </a:p>
          <a:p>
            <a:pPr lvl="1" algn="ctr"/>
            <a:r>
              <a:rPr lang="en-US" sz="2800" dirty="0" smtClean="0"/>
              <a:t>www.planigle.com</a:t>
            </a:r>
          </a:p>
          <a:p>
            <a:pPr lvl="1" algn="ctr"/>
            <a:r>
              <a:rPr lang="en-US" sz="2800" dirty="0" smtClean="0"/>
              <a:t>www.walterbodwell.com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trying to accomplish?</a:t>
            </a:r>
          </a:p>
          <a:p>
            <a:r>
              <a:rPr lang="en-US" dirty="0" smtClean="0"/>
              <a:t>How is that going to benefit the business?</a:t>
            </a:r>
            <a:endParaRPr lang="en-US" dirty="0"/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4953000" y="3200400"/>
            <a:ext cx="3122612" cy="3198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5265370" y="3840385"/>
            <a:ext cx="2497873" cy="255882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5577739" y="4480369"/>
            <a:ext cx="1873133" cy="19188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890109" y="5119243"/>
            <a:ext cx="1249479" cy="127996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108117" y="5567010"/>
            <a:ext cx="812378" cy="8322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173194" y="5785893"/>
            <a:ext cx="6800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Daily </a:t>
            </a:r>
            <a:r>
              <a:rPr lang="en-US" sz="1100" b="1" dirty="0" smtClean="0">
                <a:solidFill>
                  <a:schemeClr val="bg1"/>
                </a:solidFill>
              </a:rPr>
              <a:t>Standup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81871" y="5212574"/>
            <a:ext cx="663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Iteration </a:t>
            </a:r>
            <a:r>
              <a:rPr lang="en-US" sz="1200" b="1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120048" y="4665920"/>
            <a:ext cx="787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Release Plan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120048" y="4039268"/>
            <a:ext cx="787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Product Roadmap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120048" y="3379284"/>
            <a:ext cx="787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Product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themes for the next few releases</a:t>
            </a:r>
          </a:p>
          <a:p>
            <a:r>
              <a:rPr lang="en-US" dirty="0" smtClean="0"/>
              <a:t>Shows progress towards strategy</a:t>
            </a:r>
          </a:p>
          <a:p>
            <a:r>
              <a:rPr lang="en-US" dirty="0" smtClean="0"/>
              <a:t>Lots of “wiggle room”</a:t>
            </a:r>
            <a:endParaRPr lang="en-US" dirty="0"/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4953000" y="3200400"/>
            <a:ext cx="3122612" cy="3198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5265370" y="3840385"/>
            <a:ext cx="2497873" cy="2558827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5577739" y="4480369"/>
            <a:ext cx="1873133" cy="19188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890109" y="5119243"/>
            <a:ext cx="1249479" cy="127996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108117" y="5567010"/>
            <a:ext cx="812378" cy="8322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173194" y="5785893"/>
            <a:ext cx="6800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Daily </a:t>
            </a:r>
            <a:r>
              <a:rPr lang="en-US" sz="1100" b="1" dirty="0" smtClean="0">
                <a:solidFill>
                  <a:schemeClr val="bg1"/>
                </a:solidFill>
              </a:rPr>
              <a:t>Standup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181871" y="5212574"/>
            <a:ext cx="663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Iteration Plan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120048" y="4665920"/>
            <a:ext cx="787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Release Plan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120048" y="4039268"/>
            <a:ext cx="787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Product Roadmap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120048" y="3379284"/>
            <a:ext cx="787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Product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 into next level of detail towards themes</a:t>
            </a:r>
          </a:p>
          <a:p>
            <a:r>
              <a:rPr lang="en-US" sz="2400" dirty="0" smtClean="0"/>
              <a:t>Get everyone on the same page</a:t>
            </a:r>
          </a:p>
          <a:p>
            <a:r>
              <a:rPr lang="en-US" sz="2400" dirty="0" smtClean="0"/>
              <a:t>Understand what you will likely achieve</a:t>
            </a:r>
          </a:p>
          <a:p>
            <a:r>
              <a:rPr lang="en-US" sz="2400" dirty="0" smtClean="0"/>
              <a:t>Balance load between the teams</a:t>
            </a:r>
          </a:p>
          <a:p>
            <a:r>
              <a:rPr lang="en-US" sz="2400" dirty="0" smtClean="0"/>
              <a:t>A projection,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	not a commitment</a:t>
            </a: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4953000" y="3200400"/>
            <a:ext cx="3122612" cy="3198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5265370" y="3840385"/>
            <a:ext cx="2497873" cy="255882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5577739" y="4480369"/>
            <a:ext cx="1873133" cy="191884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890109" y="5119243"/>
            <a:ext cx="1249479" cy="127996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108117" y="5567010"/>
            <a:ext cx="812378" cy="8322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173194" y="5785893"/>
            <a:ext cx="6800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Daily </a:t>
            </a:r>
            <a:r>
              <a:rPr lang="en-US" sz="1100" b="1" dirty="0" smtClean="0">
                <a:solidFill>
                  <a:schemeClr val="bg1"/>
                </a:solidFill>
              </a:rPr>
              <a:t>Standup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181871" y="5212574"/>
            <a:ext cx="663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Iteration Plan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120048" y="4665920"/>
            <a:ext cx="787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Release Plan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120048" y="4039268"/>
            <a:ext cx="787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Product Roadmap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120048" y="3379284"/>
            <a:ext cx="787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Product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Release planning</a:t>
            </a:r>
            <a:r>
              <a:rPr lang="en-US" baseline="0" dirty="0" smtClean="0"/>
              <a:t> should </a:t>
            </a:r>
            <a:r>
              <a:rPr lang="en-US" dirty="0" smtClean="0"/>
              <a:t>occur</a:t>
            </a:r>
            <a:r>
              <a:rPr lang="en-US" baseline="0" dirty="0" smtClean="0"/>
              <a:t> just before the teams start on the release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teams are just forming, delay until after the teams have done 2 or 3 iterations (so that they understand their velocity)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release is long (over 4-6 months), release planning might occur multiple times to </a:t>
            </a:r>
            <a:r>
              <a:rPr lang="en-US" baseline="0" dirty="0" err="1" smtClean="0"/>
              <a:t>resynch</a:t>
            </a:r>
            <a:endParaRPr lang="en-US" baseline="0" dirty="0" smtClean="0"/>
          </a:p>
          <a:p>
            <a:pPr lvl="1"/>
            <a:r>
              <a:rPr lang="en-US" dirty="0" smtClean="0"/>
              <a:t>High fidelity for close items</a:t>
            </a:r>
          </a:p>
          <a:p>
            <a:pPr lvl="1"/>
            <a:r>
              <a:rPr lang="en-US" dirty="0" smtClean="0"/>
              <a:t>Low</a:t>
            </a:r>
            <a:r>
              <a:rPr lang="en-US" baseline="0" dirty="0" smtClean="0"/>
              <a:t> fidelity for items further out</a:t>
            </a:r>
            <a:endParaRPr lang="en-US" dirty="0"/>
          </a:p>
        </p:txBody>
      </p:sp>
      <p:pic>
        <p:nvPicPr>
          <p:cNvPr id="2050" name="Picture 2" descr="C:\Users\Walter\AppData\Local\Microsoft\Windows\Temporary Internet Files\Content.IE5\0M5KNN7U\MC90043479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029428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Release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themes</a:t>
            </a:r>
          </a:p>
          <a:p>
            <a:r>
              <a:rPr lang="en-US" dirty="0" smtClean="0"/>
              <a:t>Prepare the backlog</a:t>
            </a:r>
          </a:p>
          <a:p>
            <a:r>
              <a:rPr lang="en-US" dirty="0" smtClean="0"/>
              <a:t>Identify teams</a:t>
            </a:r>
          </a:p>
          <a:p>
            <a:r>
              <a:rPr lang="en-US" dirty="0" smtClean="0"/>
              <a:t>Divvy stories up</a:t>
            </a:r>
          </a:p>
          <a:p>
            <a:r>
              <a:rPr lang="en-US" dirty="0" smtClean="0"/>
              <a:t>Understand the issues</a:t>
            </a:r>
          </a:p>
          <a:p>
            <a:r>
              <a:rPr lang="en-US" dirty="0" smtClean="0"/>
              <a:t>Size the stories</a:t>
            </a:r>
          </a:p>
          <a:p>
            <a:r>
              <a:rPr lang="en-US" dirty="0" smtClean="0"/>
              <a:t>Define what done is</a:t>
            </a:r>
          </a:p>
          <a:p>
            <a:r>
              <a:rPr lang="en-US" dirty="0" smtClean="0"/>
              <a:t>Identify key dates</a:t>
            </a:r>
            <a:endParaRPr lang="en-US" dirty="0"/>
          </a:p>
        </p:txBody>
      </p:sp>
      <p:pic>
        <p:nvPicPr>
          <p:cNvPr id="3075" name="Picture 3" descr="C:\Users\Walter\AppData\Local\Microsoft\Windows\Temporary Internet Files\Content.IE5\3IKX5TYI\MCj043492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3581286" cy="358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 smtClean="0"/>
              <a:t>Themes / Investment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 eaLnBrk="1" latinLnBrk="0" hangingPunct="1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kumimoji="0" lang="en-US" sz="2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areas we’re going to invest in for this release?</a:t>
            </a:r>
            <a:endParaRPr kumimoji="0" lang="en-US" sz="2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kumimoji="0" lang="en-US" sz="2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Themes give you room to be flexible</a:t>
            </a:r>
            <a:endParaRPr lang="en-US" sz="2600" dirty="0" smtClean="0"/>
          </a:p>
          <a:p>
            <a:pPr lvl="1" rtl="0" eaLnBrk="1" latinLnBrk="0" hangingPunct="1"/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know we’re going to do </a:t>
            </a: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something</a:t>
            </a:r>
            <a:endParaRPr lang="en-US" dirty="0" smtClean="0"/>
          </a:p>
          <a:p>
            <a:pPr lvl="1"/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We’ll decide as we go how much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Themes are a great way to communicate the focus of the release without</a:t>
            </a:r>
            <a:r>
              <a:rPr lang="en-US" baseline="0" dirty="0" smtClean="0"/>
              <a:t> prematurely committing you to details</a:t>
            </a:r>
          </a:p>
        </p:txBody>
      </p:sp>
      <p:pic>
        <p:nvPicPr>
          <p:cNvPr id="3074" name="Picture 2" descr="C:\Users\Walter\AppData\Local\Microsoft\Windows\Temporary Internet Files\Content.IE5\ZT1FS1TL\MC9002919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3797</TotalTime>
  <Words>1226</Words>
  <Application>Microsoft Office PowerPoint</Application>
  <PresentationFormat>On-screen Show (4:3)</PresentationFormat>
  <Paragraphs>244</Paragraphs>
  <Slides>33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Agile Expectations</vt:lpstr>
      <vt:lpstr>An Introduction – Walter Bodwell</vt:lpstr>
      <vt:lpstr>5 Levels of Planning</vt:lpstr>
      <vt:lpstr>Product Vision</vt:lpstr>
      <vt:lpstr>Product Roadmap</vt:lpstr>
      <vt:lpstr>Release Plan</vt:lpstr>
      <vt:lpstr>Timing</vt:lpstr>
      <vt:lpstr>Preparing for Release Planning</vt:lpstr>
      <vt:lpstr>Set Themes / Investment Areas</vt:lpstr>
      <vt:lpstr>The Backlog</vt:lpstr>
      <vt:lpstr>Why Prioritize?</vt:lpstr>
      <vt:lpstr>Identifying Teams</vt:lpstr>
      <vt:lpstr>Components or Features?</vt:lpstr>
      <vt:lpstr>Divvying Things Up</vt:lpstr>
      <vt:lpstr>Dependencies</vt:lpstr>
      <vt:lpstr>Understanding the Issues</vt:lpstr>
      <vt:lpstr>Agile Architecture</vt:lpstr>
      <vt:lpstr>Estimating</vt:lpstr>
      <vt:lpstr>Why Story Points?</vt:lpstr>
      <vt:lpstr>Velocity</vt:lpstr>
      <vt:lpstr>Story Points Across Teams</vt:lpstr>
      <vt:lpstr>Definition of Done</vt:lpstr>
      <vt:lpstr>Key Dates</vt:lpstr>
      <vt:lpstr>Release Planning</vt:lpstr>
      <vt:lpstr>Attendees</vt:lpstr>
      <vt:lpstr>Release Planning Deliverables</vt:lpstr>
      <vt:lpstr>Philosophies</vt:lpstr>
      <vt:lpstr>Release Planning Wrap Up</vt:lpstr>
      <vt:lpstr>Is This Reasonable?</vt:lpstr>
      <vt:lpstr>After The Meeting</vt:lpstr>
      <vt:lpstr>Communicating the Future</vt:lpstr>
      <vt:lpstr>Prioritization Doesn’t Stop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Release Planning</dc:title>
  <dc:creator>Walter</dc:creator>
  <cp:lastModifiedBy>Walter Bodwell</cp:lastModifiedBy>
  <cp:revision>148</cp:revision>
  <dcterms:created xsi:type="dcterms:W3CDTF">2008-07-30T19:43:13Z</dcterms:created>
  <dcterms:modified xsi:type="dcterms:W3CDTF">2011-02-01T22:36:00Z</dcterms:modified>
</cp:coreProperties>
</file>